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0"/>
  </p:notesMasterIdLst>
  <p:sldIdLst>
    <p:sldId id="256" r:id="rId2"/>
    <p:sldId id="258" r:id="rId3"/>
    <p:sldId id="379" r:id="rId4"/>
    <p:sldId id="380" r:id="rId5"/>
    <p:sldId id="367" r:id="rId6"/>
    <p:sldId id="292" r:id="rId7"/>
    <p:sldId id="381" r:id="rId8"/>
    <p:sldId id="368" r:id="rId9"/>
    <p:sldId id="335" r:id="rId10"/>
    <p:sldId id="336" r:id="rId11"/>
    <p:sldId id="369" r:id="rId12"/>
    <p:sldId id="337" r:id="rId13"/>
    <p:sldId id="294" r:id="rId14"/>
    <p:sldId id="370" r:id="rId15"/>
    <p:sldId id="296" r:id="rId16"/>
    <p:sldId id="303" r:id="rId17"/>
    <p:sldId id="304" r:id="rId18"/>
    <p:sldId id="305" r:id="rId19"/>
    <p:sldId id="306" r:id="rId20"/>
    <p:sldId id="377" r:id="rId21"/>
    <p:sldId id="378" r:id="rId22"/>
    <p:sldId id="308" r:id="rId23"/>
    <p:sldId id="338" r:id="rId24"/>
    <p:sldId id="309" r:id="rId25"/>
    <p:sldId id="310" r:id="rId26"/>
    <p:sldId id="311" r:id="rId27"/>
    <p:sldId id="312" r:id="rId28"/>
    <p:sldId id="313" r:id="rId29"/>
    <p:sldId id="348" r:id="rId30"/>
    <p:sldId id="339" r:id="rId31"/>
    <p:sldId id="314" r:id="rId32"/>
    <p:sldId id="315" r:id="rId33"/>
    <p:sldId id="316" r:id="rId34"/>
    <p:sldId id="317" r:id="rId35"/>
    <p:sldId id="318" r:id="rId36"/>
    <p:sldId id="319" r:id="rId37"/>
    <p:sldId id="321" r:id="rId38"/>
    <p:sldId id="320" r:id="rId39"/>
    <p:sldId id="322" r:id="rId40"/>
    <p:sldId id="324" r:id="rId41"/>
    <p:sldId id="325" r:id="rId42"/>
    <p:sldId id="326" r:id="rId43"/>
    <p:sldId id="349" r:id="rId44"/>
    <p:sldId id="327" r:id="rId45"/>
    <p:sldId id="350" r:id="rId46"/>
    <p:sldId id="328" r:id="rId47"/>
    <p:sldId id="329" r:id="rId48"/>
    <p:sldId id="351" r:id="rId49"/>
    <p:sldId id="330" r:id="rId50"/>
    <p:sldId id="352" r:id="rId51"/>
    <p:sldId id="331" r:id="rId52"/>
    <p:sldId id="353" r:id="rId53"/>
    <p:sldId id="332" r:id="rId54"/>
    <p:sldId id="340" r:id="rId55"/>
    <p:sldId id="341" r:id="rId56"/>
    <p:sldId id="342" r:id="rId57"/>
    <p:sldId id="343" r:id="rId58"/>
    <p:sldId id="344" r:id="rId59"/>
    <p:sldId id="345" r:id="rId60"/>
    <p:sldId id="346" r:id="rId61"/>
    <p:sldId id="354" r:id="rId62"/>
    <p:sldId id="347" r:id="rId63"/>
    <p:sldId id="355" r:id="rId64"/>
    <p:sldId id="356" r:id="rId65"/>
    <p:sldId id="357" r:id="rId66"/>
    <p:sldId id="358" r:id="rId67"/>
    <p:sldId id="359" r:id="rId68"/>
    <p:sldId id="282" r:id="rId69"/>
  </p:sldIdLst>
  <p:sldSz cx="9144000" cy="5143500" type="screen16x9"/>
  <p:notesSz cx="6858000" cy="9144000"/>
  <p:embeddedFontLst>
    <p:embeddedFont>
      <p:font typeface="Fira Sans Extra Condensed Medium" panose="020B0603050000020004" pitchFamily="34" charset="0"/>
      <p:regular r:id="rId71"/>
      <p:bold r:id="rId72"/>
      <p:italic r:id="rId73"/>
      <p:boldItalic r:id="rId74"/>
    </p:embeddedFont>
    <p:embeddedFont>
      <p:font typeface="Fira Sans Extra Condensed SemiBold" panose="020B0603050000020004" pitchFamily="34"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3"/>
    <p:restoredTop sz="88535"/>
  </p:normalViewPr>
  <p:slideViewPr>
    <p:cSldViewPr snapToGrid="0">
      <p:cViewPr varScale="1">
        <p:scale>
          <a:sx n="173" d="100"/>
          <a:sy n="173" d="100"/>
        </p:scale>
        <p:origin x="20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7A9AAF2-6D45-589A-1D05-9EEB4F5532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ED8F9B-294D-FA90-C426-9F1941C88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2E15459-D392-6C35-7AB2-3CA0193B5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595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CCB1822-43AF-039E-77BF-92AC9FA1B4A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492202B-1E38-54FE-EAA3-BD0B0CACF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864F5E8-E757-B5D9-8321-4A50DD1E11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30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6A94C9C-7B28-DC72-9B3C-65130D47DC3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3234900-E4F4-9B8E-BC8B-278ADA303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E02C84-423F-0B35-F8D1-ADF84C20BA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60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F944363-F237-27D4-6DF7-8FC6AECCDD8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86D852-FB80-8625-D70A-875C6C42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8DA17FF-534E-D0F6-2734-DE28EACD3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551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7A7E91-DA07-7CFF-1568-B0D45342BCE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0042B41-21E3-6465-0186-FC1A8B1CB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B7BCBE7-83DE-AC43-4368-D28A6259A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35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27E452-2427-77D9-1AFC-2EB9B3B02BF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D8A3343-F11F-9734-69D0-38E77F38E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2E515F4-5448-4246-75BF-EF91F7BDF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0055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2AF8945-5A01-C6C5-24EC-7227A716209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0282CD-6E3D-03E3-19D3-A80B21FBE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82D6991-30FB-FFD6-9D0E-F2696C04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910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68C75E3-4909-BCA1-89C2-3354E97D27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82134A-874D-79C1-4BEC-6362C0293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1D7BCB9-1427-ADCC-FD81-6FB1EE9A2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62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BB5938-5A8B-B875-A7B5-8F98EE8368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4CAF8D9-9952-1C29-BB18-106C1D6FA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78F87C-9D0E-7C9B-D4C8-1EA12A00C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B439E29-FDFE-AE42-3C48-5B1B807CEC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7FF351-FDC1-A952-1E1B-812F7B411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6708DB0-D1DE-C9AE-6F36-A2A83AEF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9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09eb2c6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B5FEF4C-2A3C-385A-F8B5-1445909DBC8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99B373-3D5C-D918-5544-C4211A976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E42698-7DD2-6EA5-5A02-88E882CC28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11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8992E11-6AE4-A0AB-E81C-F24D725625E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B72912E-6541-2E8F-0462-8E939DE175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5BD1727-07C8-B9DB-435A-43B374825D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673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DC3C00A-7BD8-E352-2FC4-66349A70A4D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1BE5D5-E88B-E191-4446-6887B0E5C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2C432FB-DD51-B585-45C2-44CCEFF6E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31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BDAE784-BED9-D608-09FC-F41D3014D87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7B7C213-07D3-5C63-7B94-6E90C7FFC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DEA3DAE-78D6-22FA-55B1-113065C79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7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67243F6-E598-1817-EA35-5428C5C4DE7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6775A7B-4F5E-AC96-C69E-138E9F730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C1E0A63-4694-CCD8-E43D-C06D72B04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89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A96A3F-F2CE-530A-7002-9F43CA53C74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D721FC9-2ADF-C2CD-541A-A7A90A366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803B944-CC34-631F-7552-313EE2951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21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305401-1A24-0C4A-62EB-C2571F08096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E047DD9-14AA-825C-D0DB-480361703E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1C13BB7-0975-EAF1-DA7F-04BB3FD43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57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B532FC-4F69-B2F5-999E-33738D34C99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FFC8A1C-9634-E4C6-DD98-D20BD4D7C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9FBB943-3204-9AED-5890-0054ECB16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15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FBF7730-1B67-17B0-AD11-DD2C98CA43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A2BA9BD-9501-33D1-647A-9528228C2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DE1ED7-3EE6-8D29-1B9D-6FE619BDD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3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9179398-0F29-3910-97D0-5216AE7795B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8187A03-458F-FB1D-F340-4D5A964C9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A893D87-3DDA-DB06-0DA7-C05FE4AF6E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02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D3DB93E-8AB4-69C6-24C3-46AC05D9180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2F0668D-96E2-2460-8947-F309C3DE2D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0DB7301-DFC8-D0D1-C4B5-FE665BB318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445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9C7E010-2FC5-C221-FC8C-90A7AD46502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960082B-A537-C56F-D566-855BAC00FE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B050AF5-4D38-AAA8-1849-42F9A8EA53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222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0B16C19-6459-D688-FA5A-0E93719C9D8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ABF839E-AE29-EDFC-457D-3E4DA3750F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613135-FA71-4300-F69D-AC5420C1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13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756833-C302-0814-47BD-43A44E67ACC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C639CF-C33B-901C-6C5E-B0EDA6E80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249156-165B-17AB-BCBC-9922FF3E1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33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C4644BE-F217-FC86-3940-29BE8F983CF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3B3142-C350-5A3A-5B91-84CBF8ECE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147D33-8A6C-F85C-2F3F-07B418815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3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17F53D2-C95F-44A9-936E-B4F2AC523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DD288E-EA23-FD44-8151-DBD30FD4A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5DDB6BE-560C-D75F-C5DD-AB1F64CF1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8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A21AD0E-8177-9A47-FAEB-D1F39F2BAE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EF2BB61-E797-C725-573C-AC546EE0E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9D9BDD5-84F8-BC6C-C4FD-DFC7BBC6F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6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4366D48-030C-0152-E143-590CAB668BA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1DC925-BFBB-2B1A-A9F3-ADC3F74AF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E549372-2CD9-1749-60A0-81446281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E661048-357A-B4C1-56FD-8A9D71D969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58EAF3A-1AB6-F8B7-BA5A-5757655C5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4FE4BFF-5E41-BF3C-BF8F-8476BB8A1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99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2DE1BB-B662-94E6-512F-B180D5F46F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49D818-3BC0-AB44-FD87-C93DE7E88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56778A5-116E-A206-A9B0-0D112C924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36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34E9A2A-3BAE-BC8E-0D2D-A3122AA6CDB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E4BF7C-D740-A18A-BB15-858B4208F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4CF5D7-61DA-815D-6208-873ED265A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116E2CD-71BB-417D-9406-70FF0127435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1DDEC69-6F91-B629-3FAC-ED97BD266F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F501936-0AF5-DD43-87FC-62D6EC4F5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082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198C12-71F1-1AAC-ABBA-5DE2DDA9098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455D59-C5CB-BC0F-D525-CCF2577B2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3748A7D-1A3D-E384-9629-38A78D6BE5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37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A6C2216-970D-2CEC-8CC4-D84F481BBDB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5050E4-C3BD-7BF7-7C22-32C389490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37D50D7-FCB9-F348-4F2D-E8090F2F0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87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FBC3FC-7718-B58A-E897-1CCEB92351E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F2FD45-3EAA-0670-7287-5AEF6E8E4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151F42E-E288-54D7-12F2-6401BD310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5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F1ED4F5-A9DF-3ED3-C1C5-0E413B066E5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B08EB3-51D7-0830-2A99-4866D100E1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487E910-D269-E235-A70F-B016A9259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59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18F3B7F-174B-30F7-C400-F043EF785B0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0E39C5A-FB23-DD62-E85D-F49AED14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51BBDAD-7586-DDA3-FEEA-CE3EE3F30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97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8BCAE43-6455-392C-0E28-14450075B2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D9B6158-6D6B-3C0D-0004-1702AC3F5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22F1CD4-B120-719E-FB57-4D2FF4FDA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11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F90E02D-1D2E-6FA2-C9A4-4213D9D985A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EA0B4DD-42E0-F4F1-8729-79A5D70B6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5BFAEE-B5EA-6C0B-98D6-737E7480B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52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D8F8932-9F27-F8BE-65CF-B9F604AC3D0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F7C8950-874E-41BE-AB72-914B844407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498300D-3E4F-6CF6-37F1-59590745D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E0625C2-C640-2329-CB26-89E85D7F6B7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59AEC95-31A7-0499-63B1-D7DFA056E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E48DEF8-BD0F-8D9D-1BD0-2436E8F33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237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63D20E4-7E1A-D8DC-9F76-45EBF3CEB5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E1D5164-8018-AD4B-9A50-77ADAF7C5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12370FA-168B-0AA9-9B6B-782465798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36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659BA7F-ED21-E58E-F6DC-D1E0F3EFBE7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9A5F3E-4AC2-872E-B38B-8353395AD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17FE3D4-AD54-82BA-7A81-9CBAEA743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656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D84BC2A-AE55-6242-76EA-F8E254FD741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2D6763C-CEA8-8E29-F764-E04976BC1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5F482F8-A7F2-D871-8305-326B42FFD3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5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3981E49-AA34-CF27-1369-4F941EB5C44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DD3B61-ACE2-CF37-91DB-3590D99F3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69DA93D-8FA9-0713-D2ED-1C09D9E7E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788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9F3D89C-9050-59D8-6C02-93D7152C016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4190DCA-3BC7-397B-93D8-5177EC10A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BB1D05C-1E2F-39BB-1B2B-494945C3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5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1059820-65A3-E13A-3707-58EF5794E6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A8EA96-74CF-B6E2-9387-2F24D1BAA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6090BD6-2C1F-C332-D568-54AD13C8F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72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B6D86E-1A24-5D2E-66A1-B42EB24551D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E40AAD-BB73-1861-4D63-56752FC6C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18C182-EC53-E293-9540-A795E8F8D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47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0EACCAD-559D-1FC5-016B-F0826DBD96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A6CC99F-C0D1-A713-A96B-0377C7917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0446B20-3CA0-6ADF-E2D8-A2C258530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098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3050D1-52FD-7D83-E3A7-B19BAE7478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B4422F8-0B16-8F43-C4BF-BC28D272E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0054FA-E508-A737-D323-63A3CA32A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80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70E0EB0-6B1B-5A99-3387-5A312C233F9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B33EE09-A918-A0EA-5EC7-0E8E8E81D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8C297C2-A5CE-B79E-5B7A-92E95889F7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8641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944BEDE-8C19-CEDE-885E-BBD1F00629C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0B80034-07DB-C5D2-A137-13E3170CD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930E4C3-071D-308E-6560-A2F00B5F7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870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52484EC-6F03-3293-B159-5860DEAE2CF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D11409D-218C-B3DC-8FA2-D0A2CBD6B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D16CA1A-7E7C-26CC-9288-3DADC2DE1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4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410948E-F841-5EBD-9C95-033AA68D810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76E11DA-0DC8-5270-E850-3D4AADD8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211270-73B5-5EF2-9884-74F3781FF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800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BE7B1AB-8F3B-4C22-D1E3-55CD0F63862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7BA5944-7B09-BCB6-7751-36B27EC75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E011BA-17FB-91D2-D8E7-2F6CDAE74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424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A939EB9-8720-6C88-9632-6EE30B7444E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F481C00-4B39-DB4D-56B8-4424E2C81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41F1443-2D96-F825-8766-2A041B37C0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686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3819FE0-AEF5-6A3D-CFEE-0CDB267C43E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DDC995-7294-6F79-D879-FAC60B77DC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A4970F9-BFB7-9156-4F51-01BB26899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588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83556C3-D04E-2472-667B-7286932920F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AFD9C10-3ED7-D2F7-1F01-B5E85CB69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CC317B-B7E3-0546-386A-1824ACA7CF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5036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1734D9E-800C-5BD8-8145-1C314AC46DD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4537FE9-0EB2-DE6B-3FCC-87D7F4E3DF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B1DE960-9440-0688-6DF3-B30F97107A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539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D1BF4EB-E2DA-6D70-0BCF-62A39AF3DF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6D2DB91-70EC-9D38-06D6-237380785C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EAD655A-4875-CF2C-2A9D-2298A1E92F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231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4EA7454-8CDC-19F6-9ED3-0E40A5E27CE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9F5BF91-FEC9-06C8-364B-BC886D06A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7FDA9DF-7E4C-D8BB-6640-47D0A2FFEA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403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3552D71-A9A2-3F1D-9097-F7D18C25E97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F86677E-5CEC-267A-81D8-0B92F2F364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946084D-2BC2-CCF6-D7C5-D88CCC50B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792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99521e9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99521e9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4413FD3-676C-FAC0-140A-86A09A5034E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2930281-F9C1-67B1-A8BD-2730B03E4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E16D2A1-1911-D9BC-198F-083E0988F0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21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7F5C359-4647-DD92-FEA0-76B7A793B67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07B77DC-AB19-14C3-2410-6C212B86E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D43A1D-6C42-D64C-EA8A-C037B3620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66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6D22FD-B746-8430-7B45-799D304F6A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FA5C077-29AB-1A54-DB9D-C5F1B8B7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A11E43E-6D5B-ED70-CAF8-56515EA0A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63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54" y="1040100"/>
            <a:ext cx="3317400" cy="243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1257" y="3535500"/>
            <a:ext cx="3907800" cy="4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1250" y="1152475"/>
            <a:ext cx="83214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250" y="445025"/>
            <a:ext cx="8321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1250" y="1152475"/>
            <a:ext cx="83214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webconfig-rt-storage-configs.apps.ocp4.example.com/"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api.ocp4.example.com:6443/"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9067" y="3452417"/>
            <a:ext cx="5222648" cy="1538868"/>
          </a:xfrm>
        </p:spPr>
        <p:txBody>
          <a:bodyPr spcFirstLastPara="1" wrap="square" lIns="91425" tIns="91425" rIns="91425" bIns="91425" anchor="ctr" anchorCtr="0">
            <a:noAutofit/>
          </a:bodyPr>
          <a:lstStyle/>
          <a:p>
            <a:pPr>
              <a:lnSpc>
                <a:spcPct val="90000"/>
              </a:lnSpc>
            </a:pPr>
            <a:r>
              <a:rPr lang="en-US" sz="3000" dirty="0">
                <a:solidFill>
                  <a:schemeClr val="bg1"/>
                </a:solidFill>
              </a:rPr>
              <a:t>5. Manage Storage for Application Configuration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EB74BB-A6CF-250D-13DB-31EB709E61B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73B712B-0EFF-E7B7-0E61-C22FD0D671C1}"/>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Dynamic Provisioning and PVC Lifecycles</a:t>
            </a:r>
          </a:p>
        </p:txBody>
      </p:sp>
      <p:sp>
        <p:nvSpPr>
          <p:cNvPr id="3" name="TextBox 2">
            <a:extLst>
              <a:ext uri="{FF2B5EF4-FFF2-40B4-BE49-F238E27FC236}">
                <a16:creationId xmlns:a16="http://schemas.microsoft.com/office/drawing/2014/main" id="{72508A82-5A48-EC90-D8A5-8F72F924DD40}"/>
              </a:ext>
            </a:extLst>
          </p:cNvPr>
          <p:cNvSpPr txBox="1"/>
          <p:nvPr/>
        </p:nvSpPr>
        <p:spPr>
          <a:xfrm>
            <a:off x="547153" y="868802"/>
            <a:ext cx="8185497" cy="3416320"/>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Dynamic Provisioning:</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Classes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Dynamic provisioning relies on storage classes that define the parameters for provisioning storage. When a PVC requests a specific storage class, Kubernetes uses it to create a PV that matches the claim’s requirements.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Provisioning Process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When a PVC is created with a specified storage class, the Kubernetes control loop automatically provisions the PV using the defined storage class parameters if an existing PV does not meet the request.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PV and PVC Lifecycles: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Available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After a PV is created, it’s available for any PVC in the cluster.</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Bound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Once a PV is matched with a PVC, it becomes bound, and no other PVC can use it until it’s released.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In Use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PV remains in use while a PVC is actively bound to a pod. Deleting the PVC is prevented while it’s being used to avoid data loss.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Released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When the PVC is deleted, the PV becomes released but is not immediately available for use until the data is cleared or the PV is manually reclaimed.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Reclaimed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PV enters this state based on its reclaim policy, either being retained for manual reclamation or deleted automatically.</a:t>
            </a:r>
          </a:p>
        </p:txBody>
      </p:sp>
    </p:spTree>
    <p:extLst>
      <p:ext uri="{BB962C8B-B14F-4D97-AF65-F5344CB8AC3E}">
        <p14:creationId xmlns:p14="http://schemas.microsoft.com/office/powerpoint/2010/main" val="84692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DC79101-C250-EB97-DAF2-8FC672C7F2A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3EDA039-DB5A-7E4F-2E91-D5FEA7553B43}"/>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Storage Classes</a:t>
            </a:r>
          </a:p>
        </p:txBody>
      </p:sp>
      <p:sp>
        <p:nvSpPr>
          <p:cNvPr id="7" name="TextBox 6">
            <a:extLst>
              <a:ext uri="{FF2B5EF4-FFF2-40B4-BE49-F238E27FC236}">
                <a16:creationId xmlns:a16="http://schemas.microsoft.com/office/drawing/2014/main" id="{9FAB5071-8673-A60C-6A61-F70B7005AA76}"/>
              </a:ext>
            </a:extLst>
          </p:cNvPr>
          <p:cNvSpPr txBox="1"/>
          <p:nvPr/>
        </p:nvSpPr>
        <p:spPr>
          <a:xfrm>
            <a:off x="331839" y="809225"/>
            <a:ext cx="7757652" cy="341632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classes in Kubernetes are used to define different types of storage options available for your cluster, allowing applications to select storage services that match their specific requirements. They act as profiles that describe the characteristics of storage, such as performance, cost, and access modes. A cluster administrator defines these storage classes to cater to different use cases, such as development, testing, and production environments. By selecting the appropriate storage class, applications can ensure that they use the most suitable storage solution without needing to know the underlying storage infrastructure details.</a:t>
            </a:r>
          </a:p>
          <a:p>
            <a:pPr algn="just"/>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Why Storage Classes are Important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Dynamic Provisioning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Storage classes enable dynamic provisioning, allowing PVs (Persistent Volumes) to be created automatically based on application requests (PVCs).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Flexibility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Different storage backends have varied cost, performance, and reliability levels. Storage classes let developers select a solution that matches the application’s requirements without needing to manage the infrastructure.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Default Storage Class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Administrators define a default storage class, which Kubernetes uses to provision PVs automatically when a PVC does not specify any storage class. However, it’s recommended that developers explicitly define the storage class to avoid potential changes made by administrators.</a:t>
            </a:r>
          </a:p>
        </p:txBody>
      </p:sp>
    </p:spTree>
    <p:extLst>
      <p:ext uri="{BB962C8B-B14F-4D97-AF65-F5344CB8AC3E}">
        <p14:creationId xmlns:p14="http://schemas.microsoft.com/office/powerpoint/2010/main" val="1604995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6464D69-F6ED-F889-8449-93C7510877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69C42C-7132-B69E-29F6-275BF20CBDC0}"/>
              </a:ext>
            </a:extLst>
          </p:cNvPr>
          <p:cNvSpPr txBox="1">
            <a:spLocks noGrp="1"/>
          </p:cNvSpPr>
          <p:nvPr>
            <p:ph type="title"/>
          </p:nvPr>
        </p:nvSpPr>
        <p:spPr>
          <a:xfrm>
            <a:off x="411250" y="129221"/>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Storage Class</a:t>
            </a:r>
          </a:p>
        </p:txBody>
      </p:sp>
      <p:sp>
        <p:nvSpPr>
          <p:cNvPr id="3" name="TextBox 2">
            <a:extLst>
              <a:ext uri="{FF2B5EF4-FFF2-40B4-BE49-F238E27FC236}">
                <a16:creationId xmlns:a16="http://schemas.microsoft.com/office/drawing/2014/main" id="{7F7C44CB-D02D-8CAF-8575-8A60A3E503B2}"/>
              </a:ext>
            </a:extLst>
          </p:cNvPr>
          <p:cNvSpPr txBox="1"/>
          <p:nvPr/>
        </p:nvSpPr>
        <p:spPr>
          <a:xfrm>
            <a:off x="353961" y="796413"/>
            <a:ext cx="8442589" cy="3231654"/>
          </a:xfrm>
          <a:prstGeom prst="rect">
            <a:avLst/>
          </a:prstGeom>
          <a:noFill/>
        </p:spPr>
        <p:txBody>
          <a:bodyPr wrap="square" rtlCol="0">
            <a:spAutoFit/>
          </a:bodyPr>
          <a:lstStyle/>
          <a:p>
            <a:pPr marL="171450" indent="-171450">
              <a:buFontTx/>
              <a:buChar char="-"/>
            </a:pP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Storage Class Parameters</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attributes of a storage class define how storage is provisioned: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Parameters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Configure settings like file types, storage types, encryption, and replication. These parameters vary based on the specific storage provisioner being used.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Provisioner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provisioner attribute identifies the storage plugin or backend. It determines how storage is created. For example,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kubernetes.io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aws-ebs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a common provisioner for AWS EBS volumes.</a:t>
            </a:r>
          </a:p>
          <a:p>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VolumeBindingMode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Controls how volumes are bound:</a:t>
            </a:r>
          </a:p>
          <a:p>
            <a:pPr marL="171450" indent="-171450">
              <a:buFont typeface="Courier New" panose="02070309020205020404" pitchFamily="49" charset="0"/>
              <a:buChar char="o"/>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Immediate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volume is created as soon as the PVC is submitted, without waiting for the pod to be scheduled. This can be inefficient and may cause issues for topology-constrained storage.</a:t>
            </a:r>
          </a:p>
          <a:p>
            <a:pPr marL="171450" indent="-171450">
              <a:buFont typeface="Courier New" panose="02070309020205020404" pitchFamily="49" charset="0"/>
              <a:buChar char="o"/>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Courier New" panose="02070309020205020404" pitchFamily="49" charset="0"/>
              <a:buChar char="o"/>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WaitForFirstConsumer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volume is only provisioned when a pod requests the PVC, ensuring the volume is created according to the pod’s scheduling requirements, which optimizes resource usage.</a:t>
            </a:r>
          </a:p>
          <a:p>
            <a:pPr marL="171450" indent="-171450">
              <a:buFont typeface="Courier New" panose="02070309020205020404" pitchFamily="49" charset="0"/>
              <a:buChar char="o"/>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Courier New" panose="02070309020205020404" pitchFamily="49" charset="0"/>
              <a:buChar char="o"/>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AllowVolumeExpansion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If set to true, the storage class allows the underlying storage volume to be expanded, providing flexibility for applications that may require more storage over time.</a:t>
            </a:r>
          </a:p>
        </p:txBody>
      </p:sp>
    </p:spTree>
    <p:extLst>
      <p:ext uri="{BB962C8B-B14F-4D97-AF65-F5344CB8AC3E}">
        <p14:creationId xmlns:p14="http://schemas.microsoft.com/office/powerpoint/2010/main" val="1448975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14B676F-B266-B088-9414-C7DA3DD100A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9E7E66C-B66E-B0E2-2E2D-A7848EA3B12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Services</a:t>
            </a:r>
          </a:p>
        </p:txBody>
      </p:sp>
      <p:sp>
        <p:nvSpPr>
          <p:cNvPr id="4" name="TextBox 3">
            <a:extLst>
              <a:ext uri="{FF2B5EF4-FFF2-40B4-BE49-F238E27FC236}">
                <a16:creationId xmlns:a16="http://schemas.microsoft.com/office/drawing/2014/main" id="{F3DEE715-2506-4899-01F6-DE4B5F84B7B4}"/>
              </a:ext>
            </a:extLst>
          </p:cNvPr>
          <p:cNvSpPr txBox="1"/>
          <p:nvPr/>
        </p:nvSpPr>
        <p:spPr>
          <a:xfrm>
            <a:off x="340818" y="809225"/>
            <a:ext cx="8391832" cy="2492990"/>
          </a:xfrm>
          <a:prstGeom prst="rect">
            <a:avLst/>
          </a:prstGeom>
          <a:noFill/>
        </p:spPr>
        <p:txBody>
          <a:bodyPr wrap="square">
            <a:spAutoFit/>
          </a:bodyPr>
          <a:lstStyle/>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classes are created by administrators to fit various use cases, such as: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Modes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block volume 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applications requiring raw block storage for high performance.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filesystem 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applications that require file access or shared file systems.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Quality of Service (QoS)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Levels: Choose storage classes based on the performance needed, such as using SSDs for high-speed data access or HDDs for cost-effective, less frequently accessed data.</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Administrative Tiers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production-tier storage classes with regular backups for critical applications, while development-tier classes may not include backup services.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and Application Responsibilities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allows flexibility in how storage is accessed, but it doesn’t manage data consistency or prevent conflicting access. It’s crucial for applications to handle data integrity and ensure proper access configurations, as improper usage (e.g., mounting an RWO PVC on multiple pods) can lead to unexpected behaviors.</a:t>
            </a:r>
          </a:p>
        </p:txBody>
      </p:sp>
    </p:spTree>
    <p:extLst>
      <p:ext uri="{BB962C8B-B14F-4D97-AF65-F5344CB8AC3E}">
        <p14:creationId xmlns:p14="http://schemas.microsoft.com/office/powerpoint/2010/main" val="2111133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DBAD778-89EA-4913-8238-0B036B80D0B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EE4B284-3BE7-BDEF-1551-DADCE9B2AC93}"/>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Stateful Sets</a:t>
            </a:r>
          </a:p>
        </p:txBody>
      </p:sp>
      <p:sp>
        <p:nvSpPr>
          <p:cNvPr id="3" name="TextBox 2">
            <a:extLst>
              <a:ext uri="{FF2B5EF4-FFF2-40B4-BE49-F238E27FC236}">
                <a16:creationId xmlns:a16="http://schemas.microsoft.com/office/drawing/2014/main" id="{101E7DD4-3F22-A17B-E50E-D54758E13807}"/>
              </a:ext>
            </a:extLst>
          </p:cNvPr>
          <p:cNvSpPr txBox="1"/>
          <p:nvPr/>
        </p:nvSpPr>
        <p:spPr>
          <a:xfrm>
            <a:off x="506320" y="1012641"/>
            <a:ext cx="8321399" cy="2677656"/>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Stateful 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Kubernetes manages stateful applications, ensuring consistent identities (network and storage) across pods. Unlike standard deployments, stateful sets provide each pod with a unique, non-shared persistent volume (PV), maintaining its state even after rescheduling. This feature makes them ideal for applications needing consistent data storage, such as databases.</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Key Characteristics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Consistent Identity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Each pod has a stable DNS, hostname, and unique storage, ensuring data consistency.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Independent Persistent Volumes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Each replica in a stateful set maintains its PV, unlike deployments where volumes are shared.</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Using Stateful Sets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To deploy stateful applications, Kubernetes requires a YAML manifest defining the stateful set’s configuration, including storage, replicas, container image, and environment variables.</a:t>
            </a:r>
          </a:p>
        </p:txBody>
      </p:sp>
    </p:spTree>
    <p:extLst>
      <p:ext uri="{BB962C8B-B14F-4D97-AF65-F5344CB8AC3E}">
        <p14:creationId xmlns:p14="http://schemas.microsoft.com/office/powerpoint/2010/main" val="73020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2865677-B4E0-CA6D-27BA-A9E0D569DF7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7B6F159-BEA4-1BFD-D711-24F35950F219}"/>
              </a:ext>
            </a:extLst>
          </p:cNvPr>
          <p:cNvSpPr txBox="1">
            <a:spLocks noGrp="1"/>
          </p:cNvSpPr>
          <p:nvPr>
            <p:ph type="title"/>
          </p:nvPr>
        </p:nvSpPr>
        <p:spPr>
          <a:xfrm>
            <a:off x="405674" y="152890"/>
            <a:ext cx="8453970" cy="900899"/>
          </a:xfrm>
          <a:prstGeom prst="rect">
            <a:avLst/>
          </a:prstGeom>
        </p:spPr>
        <p:txBody>
          <a:bodyPr spcFirstLastPara="1" wrap="square" lIns="91425" tIns="91425" rIns="91425" bIns="91425" anchor="t" anchorCtr="0">
            <a:noAutofit/>
          </a:bodyPr>
          <a:lstStyle/>
          <a:p>
            <a:pPr algn="l"/>
            <a:r>
              <a:rPr lang="en-US" dirty="0"/>
              <a:t>Overview of Deployment in OpenShift</a:t>
            </a:r>
          </a:p>
        </p:txBody>
      </p:sp>
      <p:sp>
        <p:nvSpPr>
          <p:cNvPr id="5" name="TextBox 4">
            <a:extLst>
              <a:ext uri="{FF2B5EF4-FFF2-40B4-BE49-F238E27FC236}">
                <a16:creationId xmlns:a16="http://schemas.microsoft.com/office/drawing/2014/main" id="{C4837731-F075-6491-0907-691E4F3A6C1A}"/>
              </a:ext>
            </a:extLst>
          </p:cNvPr>
          <p:cNvSpPr txBox="1"/>
          <p:nvPr/>
        </p:nvSpPr>
        <p:spPr>
          <a:xfrm>
            <a:off x="556170" y="3816823"/>
            <a:ext cx="7935484" cy="156966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screenshot provides a view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details in Red Hat OpenShift under the “Deployments” section. It has 3 running pods, managed by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RollingUpdate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strategy, which ensures updates without downtime. The deployment allows up to 25% of the pods to be unavailable and permits a 25% surge during updates, ensuring smooth scaling. There is a progress deadline of 600 seconds for updates, and no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PodDisruptionBudget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configured, meaning there’s no specific protection against disruptions for these pods. This setup provides an efficient yet flexible deployment strategy for the application.</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F156F58D-24C7-7A66-2EC7-603D4EC2E3C3}"/>
              </a:ext>
            </a:extLst>
          </p:cNvPr>
          <p:cNvPicPr>
            <a:picLocks noChangeAspect="1"/>
          </p:cNvPicPr>
          <p:nvPr/>
        </p:nvPicPr>
        <p:blipFill>
          <a:blip r:embed="rId3"/>
          <a:stretch>
            <a:fillRect/>
          </a:stretch>
        </p:blipFill>
        <p:spPr>
          <a:xfrm>
            <a:off x="1629419" y="686974"/>
            <a:ext cx="5390148" cy="2871682"/>
          </a:xfrm>
          <a:prstGeom prst="rect">
            <a:avLst/>
          </a:prstGeom>
        </p:spPr>
      </p:pic>
    </p:spTree>
    <p:extLst>
      <p:ext uri="{BB962C8B-B14F-4D97-AF65-F5344CB8AC3E}">
        <p14:creationId xmlns:p14="http://schemas.microsoft.com/office/powerpoint/2010/main" val="65869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9964D7B-FD94-24E9-B15E-7EA1118E7E5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532596-E2C0-F528-B6EB-91091CDDC2E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Service Overview in OpenShift</a:t>
            </a:r>
          </a:p>
        </p:txBody>
      </p:sp>
      <p:sp>
        <p:nvSpPr>
          <p:cNvPr id="5" name="TextBox 4">
            <a:extLst>
              <a:ext uri="{FF2B5EF4-FFF2-40B4-BE49-F238E27FC236}">
                <a16:creationId xmlns:a16="http://schemas.microsoft.com/office/drawing/2014/main" id="{31B1BB60-3892-104A-0195-048ADCC5A805}"/>
              </a:ext>
            </a:extLst>
          </p:cNvPr>
          <p:cNvSpPr txBox="1"/>
          <p:nvPr/>
        </p:nvSpPr>
        <p:spPr>
          <a:xfrm>
            <a:off x="752036" y="3448145"/>
            <a:ext cx="7194344" cy="1384995"/>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displays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details within the "storage-configs" project in Red Hat OpenShift. The service operates within the "storage-configs" namespace, and its primary role is to manage communication between pods selected by the label "app=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uses a "Cluster IP" type, making it accessible only within the cluster, with an IP address of 172.30.198.237. The service maps the port 8080 using the TCP protocol, ensuring proper routing to the corresponding pod. This setup facilitates internal networking and load balancing within the cluster for the associated application.</a:t>
            </a:r>
          </a:p>
        </p:txBody>
      </p:sp>
      <p:pic>
        <p:nvPicPr>
          <p:cNvPr id="4" name="Picture 3" descr="A screenshot of a computer&#10;&#10;Description automatically generated">
            <a:extLst>
              <a:ext uri="{FF2B5EF4-FFF2-40B4-BE49-F238E27FC236}">
                <a16:creationId xmlns:a16="http://schemas.microsoft.com/office/drawing/2014/main" id="{801E2C60-3D72-B752-3838-75C38D6C3081}"/>
              </a:ext>
            </a:extLst>
          </p:cNvPr>
          <p:cNvPicPr>
            <a:picLocks noChangeAspect="1"/>
          </p:cNvPicPr>
          <p:nvPr/>
        </p:nvPicPr>
        <p:blipFill>
          <a:blip r:embed="rId3"/>
          <a:stretch>
            <a:fillRect/>
          </a:stretch>
        </p:blipFill>
        <p:spPr>
          <a:xfrm>
            <a:off x="1527717" y="761770"/>
            <a:ext cx="5445405" cy="2563712"/>
          </a:xfrm>
          <a:prstGeom prst="rect">
            <a:avLst/>
          </a:prstGeom>
        </p:spPr>
      </p:pic>
    </p:spTree>
    <p:extLst>
      <p:ext uri="{BB962C8B-B14F-4D97-AF65-F5344CB8AC3E}">
        <p14:creationId xmlns:p14="http://schemas.microsoft.com/office/powerpoint/2010/main" val="16578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ABCC00A-19A1-CEE1-130E-F6698DF7EF4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3709D4-D0E2-5B05-9419-A981A61A587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Route Overview in OpenShift</a:t>
            </a:r>
          </a:p>
        </p:txBody>
      </p:sp>
      <p:pic>
        <p:nvPicPr>
          <p:cNvPr id="4" name="Picture 3" descr="A screenshot of a computer&#10;&#10;Description automatically generated">
            <a:extLst>
              <a:ext uri="{FF2B5EF4-FFF2-40B4-BE49-F238E27FC236}">
                <a16:creationId xmlns:a16="http://schemas.microsoft.com/office/drawing/2014/main" id="{5941F9BE-5B44-494E-6A54-7ED2AC7EBF9E}"/>
              </a:ext>
            </a:extLst>
          </p:cNvPr>
          <p:cNvPicPr>
            <a:picLocks noChangeAspect="1"/>
          </p:cNvPicPr>
          <p:nvPr/>
        </p:nvPicPr>
        <p:blipFill>
          <a:blip r:embed="rId3"/>
          <a:stretch>
            <a:fillRect/>
          </a:stretch>
        </p:blipFill>
        <p:spPr>
          <a:xfrm>
            <a:off x="1310268" y="686973"/>
            <a:ext cx="6432851" cy="3021286"/>
          </a:xfrm>
          <a:prstGeom prst="rect">
            <a:avLst/>
          </a:prstGeom>
        </p:spPr>
      </p:pic>
      <p:sp>
        <p:nvSpPr>
          <p:cNvPr id="5" name="TextBox 4">
            <a:extLst>
              <a:ext uri="{FF2B5EF4-FFF2-40B4-BE49-F238E27FC236}">
                <a16:creationId xmlns:a16="http://schemas.microsoft.com/office/drawing/2014/main" id="{CC5CE1D2-104B-E643-46C0-603FDE08B108}"/>
              </a:ext>
            </a:extLst>
          </p:cNvPr>
          <p:cNvSpPr txBox="1"/>
          <p:nvPr/>
        </p:nvSpPr>
        <p:spPr>
          <a:xfrm>
            <a:off x="521993" y="3880624"/>
            <a:ext cx="8343227" cy="1384995"/>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shows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-rt” route details for the “storage-configs” project in Red Hat OpenShift. This route is linked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and exposes it externally through the URL “http://webconfig-rt-storage-configs.apps.ocp4.example.com,” which is currently in an “Accepted” status. The route operates in the “storage-configs” namespace and directs traffic to the target port 8080 of the associated service. The absence of a specified path implies that all incoming traffic to this URL will be routed to the service, ensuring external access to the application within the cluster.</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56724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EDAB4C-F164-4FE8-A301-08245B68785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29DD723-738F-CC00-A1FE-71BB302C3C2B}"/>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Test Page Explanation</a:t>
            </a:r>
          </a:p>
        </p:txBody>
      </p:sp>
      <p:pic>
        <p:nvPicPr>
          <p:cNvPr id="4" name="Picture 3" descr="A screenshot of a computer&#10;&#10;Description automatically generated">
            <a:extLst>
              <a:ext uri="{FF2B5EF4-FFF2-40B4-BE49-F238E27FC236}">
                <a16:creationId xmlns:a16="http://schemas.microsoft.com/office/drawing/2014/main" id="{4A4B54D3-4030-4271-D7FB-49494F34725E}"/>
              </a:ext>
            </a:extLst>
          </p:cNvPr>
          <p:cNvPicPr>
            <a:picLocks noChangeAspect="1"/>
          </p:cNvPicPr>
          <p:nvPr/>
        </p:nvPicPr>
        <p:blipFill>
          <a:blip r:embed="rId3"/>
          <a:stretch>
            <a:fillRect/>
          </a:stretch>
        </p:blipFill>
        <p:spPr>
          <a:xfrm>
            <a:off x="1215483" y="902246"/>
            <a:ext cx="6043961" cy="2840882"/>
          </a:xfrm>
          <a:prstGeom prst="rect">
            <a:avLst/>
          </a:prstGeom>
        </p:spPr>
      </p:pic>
      <p:sp>
        <p:nvSpPr>
          <p:cNvPr id="5" name="TextBox 4">
            <a:extLst>
              <a:ext uri="{FF2B5EF4-FFF2-40B4-BE49-F238E27FC236}">
                <a16:creationId xmlns:a16="http://schemas.microsoft.com/office/drawing/2014/main" id="{1FD564EC-7551-1E52-7BEC-DFABCDCCAD08}"/>
              </a:ext>
            </a:extLst>
          </p:cNvPr>
          <p:cNvSpPr txBox="1"/>
          <p:nvPr/>
        </p:nvSpPr>
        <p:spPr>
          <a:xfrm>
            <a:off x="615432" y="4039518"/>
            <a:ext cx="8045605" cy="677108"/>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screenshot displays the default “Red Hat Enterprise Linux Test Page,” indicating that the HTTP server has been successfully installed and is operational. </a:t>
            </a:r>
          </a:p>
          <a:p>
            <a:endParaRPr lang="en-US" dirty="0"/>
          </a:p>
        </p:txBody>
      </p:sp>
    </p:spTree>
    <p:extLst>
      <p:ext uri="{BB962C8B-B14F-4D97-AF65-F5344CB8AC3E}">
        <p14:creationId xmlns:p14="http://schemas.microsoft.com/office/powerpoint/2010/main" val="42750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7F9941B-A62E-E789-9792-0920148CFC5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EE88967-5615-8669-DE1C-A94C2644442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err="1"/>
              <a:t>ConfigMap</a:t>
            </a:r>
            <a:r>
              <a:rPr lang="en-US" dirty="0"/>
              <a:t> Overview In OpenShift</a:t>
            </a:r>
          </a:p>
        </p:txBody>
      </p:sp>
      <p:sp>
        <p:nvSpPr>
          <p:cNvPr id="6" name="TextBox 5">
            <a:extLst>
              <a:ext uri="{FF2B5EF4-FFF2-40B4-BE49-F238E27FC236}">
                <a16:creationId xmlns:a16="http://schemas.microsoft.com/office/drawing/2014/main" id="{5046E9B7-9FE9-AC94-BED4-7A870D20DAF5}"/>
              </a:ext>
            </a:extLst>
          </p:cNvPr>
          <p:cNvSpPr txBox="1"/>
          <p:nvPr/>
        </p:nvSpPr>
        <p:spPr>
          <a:xfrm>
            <a:off x="411251" y="3629703"/>
            <a:ext cx="8309004"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shows the details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the “storage-configs” project within Red Hat OpenShift.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store configuration data as key-value pairs that pods can consume. In this case,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contains an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with a hyperlink tag &lt;a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href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redhatlogo.png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"&gt;click me&lt;/a&gt;, suggesting that it links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redhatlogo.png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The binary data section confirms the presence of this image file, indicating that this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might be used to manage static web content for the application within the cluster.</a:t>
            </a:r>
          </a:p>
        </p:txBody>
      </p:sp>
      <p:pic>
        <p:nvPicPr>
          <p:cNvPr id="4" name="Picture 3" descr="A screenshot of a video chat&#10;&#10;Description automatically generated">
            <a:extLst>
              <a:ext uri="{FF2B5EF4-FFF2-40B4-BE49-F238E27FC236}">
                <a16:creationId xmlns:a16="http://schemas.microsoft.com/office/drawing/2014/main" id="{7AB0B3CC-5DF5-0343-4328-9F66AA7F2E79}"/>
              </a:ext>
            </a:extLst>
          </p:cNvPr>
          <p:cNvPicPr>
            <a:picLocks noChangeAspect="1"/>
          </p:cNvPicPr>
          <p:nvPr/>
        </p:nvPicPr>
        <p:blipFill>
          <a:blip r:embed="rId3"/>
          <a:stretch>
            <a:fillRect/>
          </a:stretch>
        </p:blipFill>
        <p:spPr>
          <a:xfrm>
            <a:off x="1126273" y="740710"/>
            <a:ext cx="5889243" cy="2760773"/>
          </a:xfrm>
          <a:prstGeom prst="rect">
            <a:avLst/>
          </a:prstGeom>
        </p:spPr>
      </p:pic>
    </p:spTree>
    <p:extLst>
      <p:ext uri="{BB962C8B-B14F-4D97-AF65-F5344CB8AC3E}">
        <p14:creationId xmlns:p14="http://schemas.microsoft.com/office/powerpoint/2010/main" val="141268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Externalize the Configuration of Applications</a:t>
            </a:r>
            <a:br>
              <a:rPr lang="en-US" dirty="0"/>
            </a:br>
            <a:endParaRPr dirty="0"/>
          </a:p>
        </p:txBody>
      </p:sp>
      <p:sp>
        <p:nvSpPr>
          <p:cNvPr id="3" name="TextBox 2">
            <a:extLst>
              <a:ext uri="{FF2B5EF4-FFF2-40B4-BE49-F238E27FC236}">
                <a16:creationId xmlns:a16="http://schemas.microsoft.com/office/drawing/2014/main" id="{E23794EE-33A9-7120-7CF8-E8329739F4A1}"/>
              </a:ext>
            </a:extLst>
          </p:cNvPr>
          <p:cNvSpPr txBox="1"/>
          <p:nvPr/>
        </p:nvSpPr>
        <p:spPr>
          <a:xfrm>
            <a:off x="480569" y="820571"/>
            <a:ext cx="7989438" cy="3231654"/>
          </a:xfrm>
          <a:prstGeom prst="rect">
            <a:avLst/>
          </a:prstGeom>
          <a:noFill/>
        </p:spPr>
        <p:txBody>
          <a:bodyPr wrap="square" rtlCol="0">
            <a:spAutoFit/>
          </a:bodyPr>
          <a:lstStyle/>
          <a:p>
            <a:pPr marL="228600" indent="-228600" algn="just">
              <a:buAutoNum type="arabicPeriod"/>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Configuration Maps </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Configuration maps in Kubernetes are objects used to hold non-sensitive configuration data as key-value pairs, allowing you to inject this data into your containers. They make it easier to externalize configuration settings, enabling applications to be more adaptable and portable across different environments without requiring changes to the container image. One can create configuration maps using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kubectl</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commands, sourcing the data from literal values or files. They can either populate environment variables directly or be mounted as volumes, making configuration data available to applications as files, ensuring a clear separation between code and configuration.</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 Secrets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Secrets are Kubernetes objects specifically designed to store sensitive data, such as passwords, SSH keys, API tokens, and other confidential information. Unlike configuration maps, the data in secrets is stored in Base64-encoded format, but it’s not encrypted by default unless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etcd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database is configured for encryption. This allows for secure handling of sensitive information with restricted access. One can create secrets using commands like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kubectl</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secret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secret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through the Kubernetes web console, and they can be used to populate environment variables or mounted as volumes to provide the sensitive data to applications in a secure manner.</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457E3A6-2ED1-48BC-4BA2-DC36E95D950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BD571A-FBC7-2C37-87AB-856BAD31E0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Web Page Verification of  Deployed App</a:t>
            </a:r>
          </a:p>
        </p:txBody>
      </p:sp>
      <p:sp>
        <p:nvSpPr>
          <p:cNvPr id="6" name="TextBox 5">
            <a:extLst>
              <a:ext uri="{FF2B5EF4-FFF2-40B4-BE49-F238E27FC236}">
                <a16:creationId xmlns:a16="http://schemas.microsoft.com/office/drawing/2014/main" id="{9AAE6551-84AD-986C-E728-72C4C4E83F2F}"/>
              </a:ext>
            </a:extLst>
          </p:cNvPr>
          <p:cNvSpPr txBox="1"/>
          <p:nvPr/>
        </p:nvSpPr>
        <p:spPr>
          <a:xfrm>
            <a:off x="411251" y="3629703"/>
            <a:ext cx="8309004"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displays a web page accessed via the URL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hlinkClick r:id="rId3"/>
              </a:rPr>
              <a:t>http://webconfig-rt-storage-configs.apps.ocp4.example.com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URL corresponds to the deployed OpenShift application, indicating that the service is running correctly. The page contains a simple “Click me!” link, suggesting that the deployment was successful, and the web content from the application is being served as expected. This confirms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deployment configurations were correctly set up and that the application is accessible externally.</a:t>
            </a:r>
          </a:p>
        </p:txBody>
      </p:sp>
      <p:pic>
        <p:nvPicPr>
          <p:cNvPr id="3" name="Picture 2" descr="A screenshot of a computer&#10;&#10;Description automatically generated">
            <a:extLst>
              <a:ext uri="{FF2B5EF4-FFF2-40B4-BE49-F238E27FC236}">
                <a16:creationId xmlns:a16="http://schemas.microsoft.com/office/drawing/2014/main" id="{4A452201-BC7E-48A0-5547-F98D68D985DB}"/>
              </a:ext>
            </a:extLst>
          </p:cNvPr>
          <p:cNvPicPr>
            <a:picLocks noChangeAspect="1"/>
          </p:cNvPicPr>
          <p:nvPr/>
        </p:nvPicPr>
        <p:blipFill>
          <a:blip r:embed="rId4"/>
          <a:stretch>
            <a:fillRect/>
          </a:stretch>
        </p:blipFill>
        <p:spPr>
          <a:xfrm>
            <a:off x="1990367" y="770607"/>
            <a:ext cx="4778423" cy="2744690"/>
          </a:xfrm>
          <a:prstGeom prst="rect">
            <a:avLst/>
          </a:prstGeom>
        </p:spPr>
      </p:pic>
    </p:spTree>
    <p:extLst>
      <p:ext uri="{BB962C8B-B14F-4D97-AF65-F5344CB8AC3E}">
        <p14:creationId xmlns:p14="http://schemas.microsoft.com/office/powerpoint/2010/main" val="126065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A58C09D-E536-3B79-BF0A-9681EEF7FA9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D85F541-6E06-0DBB-E696-76A62EAEC11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Accessing Image Content from OpenShift Deployment</a:t>
            </a:r>
          </a:p>
        </p:txBody>
      </p:sp>
      <p:sp>
        <p:nvSpPr>
          <p:cNvPr id="6" name="TextBox 5">
            <a:extLst>
              <a:ext uri="{FF2B5EF4-FFF2-40B4-BE49-F238E27FC236}">
                <a16:creationId xmlns:a16="http://schemas.microsoft.com/office/drawing/2014/main" id="{F280DE20-7821-64AF-AFBF-F12919144213}"/>
              </a:ext>
            </a:extLst>
          </p:cNvPr>
          <p:cNvSpPr txBox="1"/>
          <p:nvPr/>
        </p:nvSpPr>
        <p:spPr>
          <a:xfrm>
            <a:off x="411250" y="3964239"/>
            <a:ext cx="8309004"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shows an image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redhatlogo.png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being accessed via the URL `http://webconfig-rt-storage-configs.apps.ocp4.example.com/</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redhatlogo.png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confirms that the OpenShift deployment is successfully serving static image content from the configured volume. The display of the Red Hat logo implies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or other storage configuration correctly included this file, and the web server is delivering it without issues.</a:t>
            </a:r>
          </a:p>
        </p:txBody>
      </p:sp>
      <p:pic>
        <p:nvPicPr>
          <p:cNvPr id="4" name="Picture 3" descr="A screenshot of a computer&#10;&#10;Description automatically generated">
            <a:extLst>
              <a:ext uri="{FF2B5EF4-FFF2-40B4-BE49-F238E27FC236}">
                <a16:creationId xmlns:a16="http://schemas.microsoft.com/office/drawing/2014/main" id="{0D3F335D-41A8-E061-4FCC-F1D880FBF424}"/>
              </a:ext>
            </a:extLst>
          </p:cNvPr>
          <p:cNvPicPr>
            <a:picLocks noChangeAspect="1"/>
          </p:cNvPicPr>
          <p:nvPr/>
        </p:nvPicPr>
        <p:blipFill>
          <a:blip r:embed="rId3"/>
          <a:stretch>
            <a:fillRect/>
          </a:stretch>
        </p:blipFill>
        <p:spPr>
          <a:xfrm>
            <a:off x="1510864" y="741557"/>
            <a:ext cx="5486525" cy="3151418"/>
          </a:xfrm>
          <a:prstGeom prst="rect">
            <a:avLst/>
          </a:prstGeom>
        </p:spPr>
      </p:pic>
    </p:spTree>
    <p:extLst>
      <p:ext uri="{BB962C8B-B14F-4D97-AF65-F5344CB8AC3E}">
        <p14:creationId xmlns:p14="http://schemas.microsoft.com/office/powerpoint/2010/main" val="256363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66255AC-FFFF-3682-C360-4CC0EF440F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C950B78-261E-BE94-E93D-7C73142BB30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mounting </a:t>
            </a:r>
            <a:r>
              <a:rPr lang="en-US" dirty="0" err="1"/>
              <a:t>ConfigMap</a:t>
            </a:r>
            <a:r>
              <a:rPr lang="en-US" dirty="0"/>
              <a:t> to Deployment: </a:t>
            </a:r>
            <a:r>
              <a:rPr lang="en-US" dirty="0" err="1"/>
              <a:t>oc</a:t>
            </a:r>
            <a:r>
              <a:rPr lang="en-US" dirty="0"/>
              <a:t> set volume</a:t>
            </a:r>
          </a:p>
        </p:txBody>
      </p:sp>
      <p:sp>
        <p:nvSpPr>
          <p:cNvPr id="4" name="TextBox 3">
            <a:extLst>
              <a:ext uri="{FF2B5EF4-FFF2-40B4-BE49-F238E27FC236}">
                <a16:creationId xmlns:a16="http://schemas.microsoft.com/office/drawing/2014/main" id="{DECB4A25-6E20-6F4A-E81E-F029959A2209}"/>
              </a:ext>
            </a:extLst>
          </p:cNvPr>
          <p:cNvSpPr txBox="1"/>
          <p:nvPr/>
        </p:nvSpPr>
        <p:spPr>
          <a:xfrm>
            <a:off x="687689" y="3355319"/>
            <a:ext cx="8078459"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login -u developer -p developer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hlinkClick r:id="rId3"/>
              </a:rPr>
              <a:t>https://api.ocp4.example.com:6443</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logs into the OpenShift cluster as a developer.</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--add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/var/www/html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adds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 a volume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webconfig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The --type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option specifies that the volume is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--mount-path /var/www/html sets the path where the volume will be mounted inside the container.</a:t>
            </a:r>
          </a:p>
        </p:txBody>
      </p:sp>
      <p:pic>
        <p:nvPicPr>
          <p:cNvPr id="5" name="Picture 4" descr="A screen shot of a computer&#10;&#10;Description automatically generated">
            <a:extLst>
              <a:ext uri="{FF2B5EF4-FFF2-40B4-BE49-F238E27FC236}">
                <a16:creationId xmlns:a16="http://schemas.microsoft.com/office/drawing/2014/main" id="{01FD45D9-138B-6B43-9579-0E57CD51B035}"/>
              </a:ext>
            </a:extLst>
          </p:cNvPr>
          <p:cNvPicPr>
            <a:picLocks noChangeAspect="1"/>
          </p:cNvPicPr>
          <p:nvPr/>
        </p:nvPicPr>
        <p:blipFill>
          <a:blip r:embed="rId4"/>
          <a:stretch>
            <a:fillRect/>
          </a:stretch>
        </p:blipFill>
        <p:spPr>
          <a:xfrm>
            <a:off x="687689" y="874625"/>
            <a:ext cx="7772400" cy="2041520"/>
          </a:xfrm>
          <a:prstGeom prst="rect">
            <a:avLst/>
          </a:prstGeom>
        </p:spPr>
      </p:pic>
    </p:spTree>
    <p:extLst>
      <p:ext uri="{BB962C8B-B14F-4D97-AF65-F5344CB8AC3E}">
        <p14:creationId xmlns:p14="http://schemas.microsoft.com/office/powerpoint/2010/main" val="389740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7D7C3CC-EC28-BF67-0AF9-578EA315ECE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DBC115F-A218-8D67-0671-1110260EE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checking status for deployment and pod </a:t>
            </a:r>
          </a:p>
        </p:txBody>
      </p:sp>
      <p:sp>
        <p:nvSpPr>
          <p:cNvPr id="4" name="TextBox 3">
            <a:extLst>
              <a:ext uri="{FF2B5EF4-FFF2-40B4-BE49-F238E27FC236}">
                <a16:creationId xmlns:a16="http://schemas.microsoft.com/office/drawing/2014/main" id="{A7236F10-C83B-324E-5E78-29F583C26322}"/>
              </a:ext>
            </a:extLst>
          </p:cNvPr>
          <p:cNvSpPr txBox="1"/>
          <p:nvPr/>
        </p:nvSpPr>
        <p:spPr>
          <a:xfrm>
            <a:off x="607741" y="3583123"/>
            <a:ext cx="7672269"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displays the current status of the OpenShift project, showing details like the active deployment, URL, service information, and image registry.</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lists all pods running in the current project, providing details such as pod names, readiness status, running status, restart count, and age.</a:t>
            </a:r>
          </a:p>
        </p:txBody>
      </p:sp>
      <p:pic>
        <p:nvPicPr>
          <p:cNvPr id="5" name="Picture 4" descr="A screenshot of a computer&#10;&#10;Description automatically generated">
            <a:extLst>
              <a:ext uri="{FF2B5EF4-FFF2-40B4-BE49-F238E27FC236}">
                <a16:creationId xmlns:a16="http://schemas.microsoft.com/office/drawing/2014/main" id="{C35AA6A4-13FD-6ACC-1FE8-AC843C52439F}"/>
              </a:ext>
            </a:extLst>
          </p:cNvPr>
          <p:cNvPicPr>
            <a:picLocks noChangeAspect="1"/>
          </p:cNvPicPr>
          <p:nvPr/>
        </p:nvPicPr>
        <p:blipFill>
          <a:blip r:embed="rId3"/>
          <a:stretch>
            <a:fillRect/>
          </a:stretch>
        </p:blipFill>
        <p:spPr>
          <a:xfrm>
            <a:off x="1279602" y="840180"/>
            <a:ext cx="6584795" cy="2574185"/>
          </a:xfrm>
          <a:prstGeom prst="rect">
            <a:avLst/>
          </a:prstGeom>
        </p:spPr>
      </p:pic>
    </p:spTree>
    <p:extLst>
      <p:ext uri="{BB962C8B-B14F-4D97-AF65-F5344CB8AC3E}">
        <p14:creationId xmlns:p14="http://schemas.microsoft.com/office/powerpoint/2010/main" val="3868407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34A0A9-7D16-96A6-5D21-36F779DB0A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9E6826-D71E-B1DB-0203-3154E4C5803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checking storage classes: </a:t>
            </a:r>
            <a:r>
              <a:rPr lang="en-US" dirty="0" err="1"/>
              <a:t>oc</a:t>
            </a:r>
            <a:r>
              <a:rPr lang="en-US" dirty="0"/>
              <a:t> get </a:t>
            </a:r>
            <a:r>
              <a:rPr lang="en-US" dirty="0" err="1"/>
              <a:t>storageclasses</a:t>
            </a:r>
            <a:endParaRPr lang="en-US" dirty="0"/>
          </a:p>
        </p:txBody>
      </p:sp>
      <p:sp>
        <p:nvSpPr>
          <p:cNvPr id="4" name="TextBox 3">
            <a:extLst>
              <a:ext uri="{FF2B5EF4-FFF2-40B4-BE49-F238E27FC236}">
                <a16:creationId xmlns:a16="http://schemas.microsoft.com/office/drawing/2014/main" id="{9E23CD0E-A890-6FF5-AB98-9488DF547B53}"/>
              </a:ext>
            </a:extLst>
          </p:cNvPr>
          <p:cNvSpPr txBox="1"/>
          <p:nvPr/>
        </p:nvSpPr>
        <p:spPr>
          <a:xfrm>
            <a:off x="817214" y="2747991"/>
            <a:ext cx="7642041"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storageclasses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lists two storage classes: “lvms-vg1,” which supports volume expansion and has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WaitForFirstConsumer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mode, active for 101 days;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(default), which doesn’t support expansion and uses “Immediate” mode, active for 243 days. Both have a “Delete” reclaim policy.</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computer screen with white text&#10;&#10;Description automatically generated">
            <a:extLst>
              <a:ext uri="{FF2B5EF4-FFF2-40B4-BE49-F238E27FC236}">
                <a16:creationId xmlns:a16="http://schemas.microsoft.com/office/drawing/2014/main" id="{C5F711FE-C76E-A75D-20BE-82C677AA6CB4}"/>
              </a:ext>
            </a:extLst>
          </p:cNvPr>
          <p:cNvPicPr>
            <a:picLocks noChangeAspect="1"/>
          </p:cNvPicPr>
          <p:nvPr/>
        </p:nvPicPr>
        <p:blipFill>
          <a:blip r:embed="rId3"/>
          <a:stretch>
            <a:fillRect/>
          </a:stretch>
        </p:blipFill>
        <p:spPr>
          <a:xfrm>
            <a:off x="817214" y="1137423"/>
            <a:ext cx="7772400" cy="1244948"/>
          </a:xfrm>
          <a:prstGeom prst="rect">
            <a:avLst/>
          </a:prstGeom>
        </p:spPr>
      </p:pic>
    </p:spTree>
    <p:extLst>
      <p:ext uri="{BB962C8B-B14F-4D97-AF65-F5344CB8AC3E}">
        <p14:creationId xmlns:p14="http://schemas.microsoft.com/office/powerpoint/2010/main" val="101411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876E734-9AB9-68FD-66A8-64E1D21ACF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709905B-54B0-DD94-E9BD-8C9BDE92849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and configuring MySQL Deployment: </a:t>
            </a:r>
            <a:r>
              <a:rPr lang="en-US" dirty="0" err="1"/>
              <a:t>oc</a:t>
            </a:r>
            <a:r>
              <a:rPr lang="en-US" dirty="0"/>
              <a:t> create, </a:t>
            </a:r>
            <a:r>
              <a:rPr lang="en-US" dirty="0" err="1"/>
              <a:t>oc</a:t>
            </a:r>
            <a:r>
              <a:rPr lang="en-US" dirty="0"/>
              <a:t> set env, </a:t>
            </a:r>
            <a:r>
              <a:rPr lang="en-US" dirty="0" err="1"/>
              <a:t>oc</a:t>
            </a:r>
            <a:r>
              <a:rPr lang="en-US" dirty="0"/>
              <a:t> expose </a:t>
            </a:r>
          </a:p>
        </p:txBody>
      </p:sp>
      <p:sp>
        <p:nvSpPr>
          <p:cNvPr id="4" name="TextBox 3">
            <a:extLst>
              <a:ext uri="{FF2B5EF4-FFF2-40B4-BE49-F238E27FC236}">
                <a16:creationId xmlns:a16="http://schemas.microsoft.com/office/drawing/2014/main" id="{734D73B3-D446-0545-16A0-0CF3AD6DC951}"/>
              </a:ext>
            </a:extLst>
          </p:cNvPr>
          <p:cNvSpPr txBox="1"/>
          <p:nvPr/>
        </p:nvSpPr>
        <p:spPr>
          <a:xfrm>
            <a:off x="704804" y="2602397"/>
            <a:ext cx="7866862" cy="249299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--port 3306 --image=registry.ocp4.example.com:8443/rhel8/mysql-80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deployment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using the MySQL 8.0 image from the specified registry and exposes port 3306 for database access.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env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MYSQL_USER=user1 MYSQL_PASSWORD=mypa55w0rd MYSQL_DATABASE=items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sets environment variables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to configure the database with user credentials and database name.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checks the status of the pods.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service to expose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making it accessible within the OpenShift network. The service allows other pods or external applications to communicate with the MySQL database.</a:t>
            </a:r>
          </a:p>
        </p:txBody>
      </p:sp>
      <p:pic>
        <p:nvPicPr>
          <p:cNvPr id="5" name="Picture 4" descr="A screen shot of a computer&#10;&#10;Description automatically generated">
            <a:extLst>
              <a:ext uri="{FF2B5EF4-FFF2-40B4-BE49-F238E27FC236}">
                <a16:creationId xmlns:a16="http://schemas.microsoft.com/office/drawing/2014/main" id="{8AE16DA5-6B48-7D9D-CBF2-50F01F042936}"/>
              </a:ext>
            </a:extLst>
          </p:cNvPr>
          <p:cNvPicPr>
            <a:picLocks noChangeAspect="1"/>
          </p:cNvPicPr>
          <p:nvPr/>
        </p:nvPicPr>
        <p:blipFill>
          <a:blip r:embed="rId3"/>
          <a:stretch>
            <a:fillRect/>
          </a:stretch>
        </p:blipFill>
        <p:spPr>
          <a:xfrm>
            <a:off x="752035" y="1253573"/>
            <a:ext cx="7772400" cy="1250583"/>
          </a:xfrm>
          <a:prstGeom prst="rect">
            <a:avLst/>
          </a:prstGeom>
        </p:spPr>
      </p:pic>
    </p:spTree>
    <p:extLst>
      <p:ext uri="{BB962C8B-B14F-4D97-AF65-F5344CB8AC3E}">
        <p14:creationId xmlns:p14="http://schemas.microsoft.com/office/powerpoint/2010/main" val="15742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46540-1344-6809-DA2F-647925D468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DB3EDD-E743-285D-C745-EFC847FD8E4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deployment configuration for MySQL: </a:t>
            </a:r>
            <a:r>
              <a:rPr lang="en-US" dirty="0" err="1"/>
              <a:t>oc</a:t>
            </a:r>
            <a:r>
              <a:rPr lang="en-US" dirty="0"/>
              <a:t> get </a:t>
            </a:r>
          </a:p>
        </p:txBody>
      </p:sp>
      <p:sp>
        <p:nvSpPr>
          <p:cNvPr id="4" name="TextBox 3">
            <a:extLst>
              <a:ext uri="{FF2B5EF4-FFF2-40B4-BE49-F238E27FC236}">
                <a16:creationId xmlns:a16="http://schemas.microsoft.com/office/drawing/2014/main" id="{259E891F-6C3E-ACF8-1935-E091679AF815}"/>
              </a:ext>
            </a:extLst>
          </p:cNvPr>
          <p:cNvSpPr txBox="1"/>
          <p:nvPr/>
        </p:nvSpPr>
        <p:spPr>
          <a:xfrm>
            <a:off x="613317" y="3706647"/>
            <a:ext cx="7727344" cy="1200329"/>
          </a:xfrm>
          <a:prstGeom prst="rect">
            <a:avLst/>
          </a:prstGeom>
          <a:noFill/>
        </p:spPr>
        <p:txBody>
          <a:bodyPr wrap="square" rtlCol="0">
            <a:spAutoFit/>
          </a:bodyPr>
          <a:lstStyle/>
          <a:p>
            <a:pPr algn="just"/>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container specification details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in JSON format, filtered through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better readability.</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shows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 container with user1 as the user, “mypa55w0rd” as the password, and “items” as the database. It uses the image registry.ocp4.example.com:8443/rhel8/mysql-80, pulls “Always,” exposes port 3306, and logs termination messages to /dev/termination-log.</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computer screen shot of a black screen&#10;&#10;Description automatically generated">
            <a:extLst>
              <a:ext uri="{FF2B5EF4-FFF2-40B4-BE49-F238E27FC236}">
                <a16:creationId xmlns:a16="http://schemas.microsoft.com/office/drawing/2014/main" id="{9EEB7E14-84C9-529C-AEE2-3C540C3ABBB0}"/>
              </a:ext>
            </a:extLst>
          </p:cNvPr>
          <p:cNvPicPr>
            <a:picLocks noChangeAspect="1"/>
          </p:cNvPicPr>
          <p:nvPr/>
        </p:nvPicPr>
        <p:blipFill>
          <a:blip r:embed="rId3"/>
          <a:stretch>
            <a:fillRect/>
          </a:stretch>
        </p:blipFill>
        <p:spPr>
          <a:xfrm>
            <a:off x="1387435" y="972791"/>
            <a:ext cx="5732620" cy="2513317"/>
          </a:xfrm>
          <a:prstGeom prst="rect">
            <a:avLst/>
          </a:prstGeom>
        </p:spPr>
      </p:pic>
    </p:spTree>
    <p:extLst>
      <p:ext uri="{BB962C8B-B14F-4D97-AF65-F5344CB8AC3E}">
        <p14:creationId xmlns:p14="http://schemas.microsoft.com/office/powerpoint/2010/main" val="1239650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7F4932B-D4B5-7B9F-81A1-24927B1F7F2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FCC0EA9-2F00-C517-E691-87BA4FB175E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attaching persistent storage to a deployment</a:t>
            </a:r>
          </a:p>
        </p:txBody>
      </p:sp>
      <p:sp>
        <p:nvSpPr>
          <p:cNvPr id="5" name="TextBox 4">
            <a:extLst>
              <a:ext uri="{FF2B5EF4-FFF2-40B4-BE49-F238E27FC236}">
                <a16:creationId xmlns:a16="http://schemas.microsoft.com/office/drawing/2014/main" id="{BB3B73FA-5821-EE31-733C-A3F7BC4F1206}"/>
              </a:ext>
            </a:extLst>
          </p:cNvPr>
          <p:cNvSpPr txBox="1"/>
          <p:nvPr/>
        </p:nvSpPr>
        <p:spPr>
          <a:xfrm>
            <a:off x="559219" y="1979725"/>
            <a:ext cx="7840413" cy="3046988"/>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-volume-storage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--mount-path /var/lib/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attaches a persistent volume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-volume-storage: Names the volume.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--type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Indicates the volume type is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Sets the access mode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(RWO).</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Requests a 1Gi capacity for the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/var/lib/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the mount path inside the pod.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details: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name of the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 Shows as “Bound,” indicating that the claim is successfully attached to a volume.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CAPACITY: The allocated size is 1Gi.</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ACCESS MODES: Displays “RWO,” confirming the read-write access for one node.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STORAGECLASS: Uses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indicating the storage class assigned.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AGE: Indicates the PVC has been bound for 44 seconds.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801E696B-114E-62B4-5C9D-D9B1393E32F8}"/>
              </a:ext>
            </a:extLst>
          </p:cNvPr>
          <p:cNvPicPr>
            <a:picLocks noChangeAspect="1"/>
          </p:cNvPicPr>
          <p:nvPr/>
        </p:nvPicPr>
        <p:blipFill>
          <a:blip r:embed="rId3"/>
          <a:stretch>
            <a:fillRect/>
          </a:stretch>
        </p:blipFill>
        <p:spPr>
          <a:xfrm>
            <a:off x="593226" y="1078826"/>
            <a:ext cx="7772400" cy="746526"/>
          </a:xfrm>
          <a:prstGeom prst="rect">
            <a:avLst/>
          </a:prstGeom>
        </p:spPr>
      </p:pic>
    </p:spTree>
    <p:extLst>
      <p:ext uri="{BB962C8B-B14F-4D97-AF65-F5344CB8AC3E}">
        <p14:creationId xmlns:p14="http://schemas.microsoft.com/office/powerpoint/2010/main" val="3974961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8A137EF-7846-20C0-BC6D-C81661C717E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5DE9561-08F5-4E26-AA53-EB70CB68162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verifying volume mount and </a:t>
            </a:r>
            <a:r>
              <a:rPr lang="en-US" dirty="0" err="1"/>
              <a:t>pvc</a:t>
            </a:r>
            <a:r>
              <a:rPr lang="en-US" dirty="0"/>
              <a:t> in deployment</a:t>
            </a:r>
          </a:p>
        </p:txBody>
      </p:sp>
      <p:sp>
        <p:nvSpPr>
          <p:cNvPr id="6" name="TextBox 5">
            <a:extLst>
              <a:ext uri="{FF2B5EF4-FFF2-40B4-BE49-F238E27FC236}">
                <a16:creationId xmlns:a16="http://schemas.microsoft.com/office/drawing/2014/main" id="{23079DEE-3FFE-3747-DE73-0A5C3C901EF9}"/>
              </a:ext>
            </a:extLst>
          </p:cNvPr>
          <p:cNvSpPr txBox="1"/>
          <p:nvPr/>
        </p:nvSpPr>
        <p:spPr>
          <a:xfrm>
            <a:off x="255504" y="2328636"/>
            <a:ext cx="8632992"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yaml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yq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spec.template.spec.containers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volumeMounts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volume mount details of the container within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yaml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yq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spec.template.spec.volumes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extracts the volume configuration details from the deployment specification.</a:t>
            </a:r>
          </a:p>
        </p:txBody>
      </p:sp>
      <p:pic>
        <p:nvPicPr>
          <p:cNvPr id="7" name="Picture 6">
            <a:extLst>
              <a:ext uri="{FF2B5EF4-FFF2-40B4-BE49-F238E27FC236}">
                <a16:creationId xmlns:a16="http://schemas.microsoft.com/office/drawing/2014/main" id="{4DE180E1-7683-56F4-C3AE-7FF0C3C7D695}"/>
              </a:ext>
            </a:extLst>
          </p:cNvPr>
          <p:cNvPicPr>
            <a:picLocks noChangeAspect="1"/>
          </p:cNvPicPr>
          <p:nvPr/>
        </p:nvPicPr>
        <p:blipFill>
          <a:blip r:embed="rId3"/>
          <a:stretch>
            <a:fillRect/>
          </a:stretch>
        </p:blipFill>
        <p:spPr>
          <a:xfrm>
            <a:off x="579864" y="926616"/>
            <a:ext cx="7772400" cy="872586"/>
          </a:xfrm>
          <a:prstGeom prst="rect">
            <a:avLst/>
          </a:prstGeom>
        </p:spPr>
      </p:pic>
    </p:spTree>
    <p:extLst>
      <p:ext uri="{BB962C8B-B14F-4D97-AF65-F5344CB8AC3E}">
        <p14:creationId xmlns:p14="http://schemas.microsoft.com/office/powerpoint/2010/main" val="111346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22185D9-7917-23F4-897D-7D4A9481F3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83202E0-E3D7-64E9-D3FF-2A05AD5A79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configuring database initialization using </a:t>
            </a:r>
            <a:r>
              <a:rPr lang="en-US" dirty="0" err="1"/>
              <a:t>configMap</a:t>
            </a:r>
            <a:r>
              <a:rPr lang="en-US" dirty="0"/>
              <a:t> </a:t>
            </a:r>
          </a:p>
        </p:txBody>
      </p:sp>
      <p:sp>
        <p:nvSpPr>
          <p:cNvPr id="6" name="TextBox 5">
            <a:extLst>
              <a:ext uri="{FF2B5EF4-FFF2-40B4-BE49-F238E27FC236}">
                <a16:creationId xmlns:a16="http://schemas.microsoft.com/office/drawing/2014/main" id="{31FC77B2-327F-197F-0868-16A44B865F7A}"/>
              </a:ext>
            </a:extLst>
          </p:cNvPr>
          <p:cNvSpPr txBox="1"/>
          <p:nvPr/>
        </p:nvSpPr>
        <p:spPr>
          <a:xfrm>
            <a:off x="232228" y="2476587"/>
            <a:ext cx="8632992" cy="1754326"/>
          </a:xfrm>
          <a:prstGeom prst="rect">
            <a:avLst/>
          </a:prstGeom>
          <a:noFill/>
        </p:spPr>
        <p:txBody>
          <a:bodyPr wrap="square" rtlCol="0">
            <a:spAutoFit/>
          </a:bodyPr>
          <a:lstStyle/>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cat command displays the content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script drops an existing Item table if it exists.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-cm --from-file=/home/student/DO180/labs/storage-volumes/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init-db.sql</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-cm from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making the SQL initialization script available for use in the deployment.</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-cm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mounts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-cm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 a volume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The --mount-path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where the SQL script will be available inside the container.</a:t>
            </a:r>
          </a:p>
        </p:txBody>
      </p:sp>
      <p:pic>
        <p:nvPicPr>
          <p:cNvPr id="3" name="Picture 2" descr="A computer screen with white text&#10;&#10;Description automatically generated">
            <a:extLst>
              <a:ext uri="{FF2B5EF4-FFF2-40B4-BE49-F238E27FC236}">
                <a16:creationId xmlns:a16="http://schemas.microsoft.com/office/drawing/2014/main" id="{B7422817-09A1-B0B1-02CE-5BEEFFF3CA10}"/>
              </a:ext>
            </a:extLst>
          </p:cNvPr>
          <p:cNvPicPr>
            <a:picLocks noChangeAspect="1"/>
          </p:cNvPicPr>
          <p:nvPr/>
        </p:nvPicPr>
        <p:blipFill>
          <a:blip r:embed="rId3"/>
          <a:stretch>
            <a:fillRect/>
          </a:stretch>
        </p:blipFill>
        <p:spPr>
          <a:xfrm>
            <a:off x="568712" y="965880"/>
            <a:ext cx="7772400" cy="1203934"/>
          </a:xfrm>
          <a:prstGeom prst="rect">
            <a:avLst/>
          </a:prstGeom>
        </p:spPr>
      </p:pic>
    </p:spTree>
    <p:extLst>
      <p:ext uri="{BB962C8B-B14F-4D97-AF65-F5344CB8AC3E}">
        <p14:creationId xmlns:p14="http://schemas.microsoft.com/office/powerpoint/2010/main" val="108681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F3B80A7-9F95-6667-743E-E9974CD9B7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3981EC1-E7B8-54CD-304C-1CC883AC303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Externalize the Configuration of Applications</a:t>
            </a:r>
            <a:br>
              <a:rPr lang="en-US" dirty="0"/>
            </a:br>
            <a:endParaRPr dirty="0"/>
          </a:p>
        </p:txBody>
      </p:sp>
      <p:sp>
        <p:nvSpPr>
          <p:cNvPr id="3" name="TextBox 2">
            <a:extLst>
              <a:ext uri="{FF2B5EF4-FFF2-40B4-BE49-F238E27FC236}">
                <a16:creationId xmlns:a16="http://schemas.microsoft.com/office/drawing/2014/main" id="{1ECD376F-6F85-B9CE-87BF-7E1EF78C54A7}"/>
              </a:ext>
            </a:extLst>
          </p:cNvPr>
          <p:cNvSpPr txBox="1"/>
          <p:nvPr/>
        </p:nvSpPr>
        <p:spPr>
          <a:xfrm>
            <a:off x="480569" y="820571"/>
            <a:ext cx="7989438" cy="4154984"/>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 Environment Variables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Environment variables in Kubernetes are essential for dynamically configuring application settings within containers. They can be initialized with values sourced from configuration maps or secrets, providing a way to manage application configurations without embedding them in the container image. This makes applications more flexible and easier to manage across different environments. One can define environment variables in a pod’s manifest using the env 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envFrom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attributes, allowing them to draw values from specific keys within a configuration map or secret, ensuring that configuration and sensitive data remain separate from the application code.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4. Volumes</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Volumes in Kubernetes are storage units that can be attached to pods, allowing them to persist data even when containers are restarted. Both configuration maps and secrets can be mounted as volumes, enabling applications to access configuration data and sensitive information as files within the container’s file system. This is particularly useful when applications require structured data or need to read configuration settings from files rather than environment variables. The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or </a:t>
            </a:r>
            <a:r>
              <a:rPr lang="en-US" sz="1200" b="1" i="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kubectl</a:t>
            </a:r>
            <a:r>
              <a:rPr lang="en-US" sz="1200" b="1" i="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commands are used to attach these volumes, and each key-value pair in the configuration map or secret appears as a separate file within the specified mount path, making the data readily accessible to the application.</a:t>
            </a: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 Manifests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JSON or YAML files used to define the configuration of Kubernetes objects like deployments, pods, and services.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90440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4FABD3-2547-B7E5-9465-9764FC6DFB8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9FE956D-D402-B7B6-0B92-1F874E905803}"/>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verifying and removing Initialization Script in Pod</a:t>
            </a:r>
          </a:p>
        </p:txBody>
      </p:sp>
      <p:sp>
        <p:nvSpPr>
          <p:cNvPr id="6" name="TextBox 5">
            <a:extLst>
              <a:ext uri="{FF2B5EF4-FFF2-40B4-BE49-F238E27FC236}">
                <a16:creationId xmlns:a16="http://schemas.microsoft.com/office/drawing/2014/main" id="{0D747C37-578F-A93A-41A3-72D0535B8E54}"/>
              </a:ext>
            </a:extLst>
          </p:cNvPr>
          <p:cNvSpPr txBox="1"/>
          <p:nvPr/>
        </p:nvSpPr>
        <p:spPr>
          <a:xfrm>
            <a:off x="336351" y="2790907"/>
            <a:ext cx="8225972" cy="2123658"/>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PODNAME=$(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='{.items[0].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metadata.name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captures the pod name into the variable PODNAME.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$PODNAME: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initiates an interactive remote shell session within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--user1 --mypa55w0rd items &lt;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init-db.sql</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runs the SQL initialization script located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init-db.sql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against the MySQL database named “items” using the credentials provided (user1/mypa55w0rd).</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--remove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removes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volume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from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a:t>
            </a:r>
          </a:p>
        </p:txBody>
      </p:sp>
      <p:pic>
        <p:nvPicPr>
          <p:cNvPr id="3" name="Picture 2" descr="A computer screen with white text&#10;&#10;Description automatically generated">
            <a:extLst>
              <a:ext uri="{FF2B5EF4-FFF2-40B4-BE49-F238E27FC236}">
                <a16:creationId xmlns:a16="http://schemas.microsoft.com/office/drawing/2014/main" id="{C5EF9A47-2AF7-88F0-13BC-1BBAF0C17EA1}"/>
              </a:ext>
            </a:extLst>
          </p:cNvPr>
          <p:cNvPicPr>
            <a:picLocks noChangeAspect="1"/>
          </p:cNvPicPr>
          <p:nvPr/>
        </p:nvPicPr>
        <p:blipFill>
          <a:blip r:embed="rId3"/>
          <a:stretch>
            <a:fillRect/>
          </a:stretch>
        </p:blipFill>
        <p:spPr>
          <a:xfrm>
            <a:off x="563137" y="954274"/>
            <a:ext cx="7772400" cy="1617476"/>
          </a:xfrm>
          <a:prstGeom prst="rect">
            <a:avLst/>
          </a:prstGeom>
        </p:spPr>
      </p:pic>
    </p:spTree>
    <p:extLst>
      <p:ext uri="{BB962C8B-B14F-4D97-AF65-F5344CB8AC3E}">
        <p14:creationId xmlns:p14="http://schemas.microsoft.com/office/powerpoint/2010/main" val="146945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397E96-F5E5-8060-9E0E-B16002492E6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CF0CDAC-9869-A8F7-FA5D-7F7DAA0248D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querying data from MySQL Pod </a:t>
            </a:r>
          </a:p>
        </p:txBody>
      </p:sp>
      <p:sp>
        <p:nvSpPr>
          <p:cNvPr id="6" name="TextBox 5">
            <a:extLst>
              <a:ext uri="{FF2B5EF4-FFF2-40B4-BE49-F238E27FC236}">
                <a16:creationId xmlns:a16="http://schemas.microsoft.com/office/drawing/2014/main" id="{7CC4054F-7021-13F2-F96B-11E4AF69318E}"/>
              </a:ext>
            </a:extLst>
          </p:cNvPr>
          <p:cNvSpPr txBox="1"/>
          <p:nvPr/>
        </p:nvSpPr>
        <p:spPr>
          <a:xfrm>
            <a:off x="628331" y="2266900"/>
            <a:ext cx="7887338" cy="1754326"/>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-it --rm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 --restart Never --command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-uuser1 -pmypa55w0rd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-e 'select * from Item;’”: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and runs a temporary pod named query-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the specified image to execute a MySQL query</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results display two rows from the Item table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--rm flag ensures that the query-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is automatically deleted after the command execution is complete.</a:t>
            </a:r>
          </a:p>
        </p:txBody>
      </p:sp>
      <p:pic>
        <p:nvPicPr>
          <p:cNvPr id="4" name="Picture 3" descr="A computer screen with white text&#10;&#10;Description automatically generated">
            <a:extLst>
              <a:ext uri="{FF2B5EF4-FFF2-40B4-BE49-F238E27FC236}">
                <a16:creationId xmlns:a16="http://schemas.microsoft.com/office/drawing/2014/main" id="{DC6FA995-BFA6-550C-F43B-B076C160E713}"/>
              </a:ext>
            </a:extLst>
          </p:cNvPr>
          <p:cNvPicPr>
            <a:picLocks noChangeAspect="1"/>
          </p:cNvPicPr>
          <p:nvPr/>
        </p:nvPicPr>
        <p:blipFill>
          <a:blip r:embed="rId3"/>
          <a:stretch>
            <a:fillRect/>
          </a:stretch>
        </p:blipFill>
        <p:spPr>
          <a:xfrm>
            <a:off x="628331" y="891685"/>
            <a:ext cx="7404410" cy="1122617"/>
          </a:xfrm>
          <a:prstGeom prst="rect">
            <a:avLst/>
          </a:prstGeom>
        </p:spPr>
      </p:pic>
    </p:spTree>
    <p:extLst>
      <p:ext uri="{BB962C8B-B14F-4D97-AF65-F5344CB8AC3E}">
        <p14:creationId xmlns:p14="http://schemas.microsoft.com/office/powerpoint/2010/main" val="93804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01664A-842B-D44C-969D-00C6BB44A06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7AA905A-97E0-38DF-C634-C7FA5370BE5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recreating MySQL Deployment with persistent storage </a:t>
            </a:r>
            <a:br>
              <a:rPr lang="en-US" dirty="0"/>
            </a:br>
            <a:endParaRPr lang="en-US" dirty="0"/>
          </a:p>
        </p:txBody>
      </p:sp>
      <p:sp>
        <p:nvSpPr>
          <p:cNvPr id="5" name="TextBox 4">
            <a:extLst>
              <a:ext uri="{FF2B5EF4-FFF2-40B4-BE49-F238E27FC236}">
                <a16:creationId xmlns:a16="http://schemas.microsoft.com/office/drawing/2014/main" id="{5147FDE4-B633-9F99-002B-505294A5E65E}"/>
              </a:ext>
            </a:extLst>
          </p:cNvPr>
          <p:cNvSpPr txBox="1"/>
          <p:nvPr/>
        </p:nvSpPr>
        <p:spPr>
          <a:xfrm>
            <a:off x="232830" y="2280424"/>
            <a:ext cx="8565482" cy="29231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deletes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removing the associated pods but leaving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 intact.</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Confirms that the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still bound with a capacity of 1Gi, an access mode of RWO, and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storage class.</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--port 3306 --image=registry.ocp4.example.com:8443/rhel8/mysql-80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recreates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with the MySQL 8.0 image, exposing port 3306.</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env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MYSQL_USER=user1 MYSQL_PASSWORD=mypa55w0rd MYSQL_DATABASE=items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Sets the necessary MySQL environment variables.</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--add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/var/lib/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attaches the existing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the new deployment at the mount path /var/lib/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ensuring data persistence for the MySQL database.</a:t>
            </a:r>
          </a:p>
        </p:txBody>
      </p:sp>
      <p:pic>
        <p:nvPicPr>
          <p:cNvPr id="4" name="Picture 3" descr="A screen shot of a computer&#10;&#10;Description automatically generated">
            <a:extLst>
              <a:ext uri="{FF2B5EF4-FFF2-40B4-BE49-F238E27FC236}">
                <a16:creationId xmlns:a16="http://schemas.microsoft.com/office/drawing/2014/main" id="{A0BBF855-D5B2-6619-B2F9-53AF20A672AD}"/>
              </a:ext>
            </a:extLst>
          </p:cNvPr>
          <p:cNvPicPr>
            <a:picLocks noChangeAspect="1"/>
          </p:cNvPicPr>
          <p:nvPr/>
        </p:nvPicPr>
        <p:blipFill>
          <a:blip r:embed="rId3"/>
          <a:stretch>
            <a:fillRect/>
          </a:stretch>
        </p:blipFill>
        <p:spPr>
          <a:xfrm>
            <a:off x="752035" y="784109"/>
            <a:ext cx="7772400" cy="1399202"/>
          </a:xfrm>
          <a:prstGeom prst="rect">
            <a:avLst/>
          </a:prstGeom>
        </p:spPr>
      </p:pic>
    </p:spTree>
    <p:extLst>
      <p:ext uri="{BB962C8B-B14F-4D97-AF65-F5344CB8AC3E}">
        <p14:creationId xmlns:p14="http://schemas.microsoft.com/office/powerpoint/2010/main" val="2888690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F20FCD-8027-C507-FE2E-5CBF27B1F2D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4969E32-2E16-3CD3-61A2-9D70B711B3DE}"/>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querying data and cleaning up resources </a:t>
            </a:r>
          </a:p>
        </p:txBody>
      </p:sp>
      <p:sp>
        <p:nvSpPr>
          <p:cNvPr id="6" name="TextBox 5">
            <a:extLst>
              <a:ext uri="{FF2B5EF4-FFF2-40B4-BE49-F238E27FC236}">
                <a16:creationId xmlns:a16="http://schemas.microsoft.com/office/drawing/2014/main" id="{9DE58074-279F-9ED0-CC27-E48CE3A922E5}"/>
              </a:ext>
            </a:extLst>
          </p:cNvPr>
          <p:cNvSpPr txBox="1"/>
          <p:nvPr/>
        </p:nvSpPr>
        <p:spPr>
          <a:xfrm>
            <a:off x="586403" y="2960972"/>
            <a:ext cx="7983309"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-it --rm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 --restart Never --command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-uuser1 -pmypa55w0rd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-e 'select * from Item;’”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runs a temporary pod query-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execute a MySQL query. It connects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and retrieves all records from the Item table.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deletes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removing associated resources.</a:t>
            </a:r>
          </a:p>
        </p:txBody>
      </p:sp>
      <p:pic>
        <p:nvPicPr>
          <p:cNvPr id="3" name="Picture 2" descr="A screenshot of a computer&#10;&#10;Description automatically generated">
            <a:extLst>
              <a:ext uri="{FF2B5EF4-FFF2-40B4-BE49-F238E27FC236}">
                <a16:creationId xmlns:a16="http://schemas.microsoft.com/office/drawing/2014/main" id="{4FCCE89D-88DF-7319-578D-3EAD1AD0D994}"/>
              </a:ext>
            </a:extLst>
          </p:cNvPr>
          <p:cNvPicPr>
            <a:picLocks noChangeAspect="1"/>
          </p:cNvPicPr>
          <p:nvPr/>
        </p:nvPicPr>
        <p:blipFill>
          <a:blip r:embed="rId3"/>
          <a:stretch>
            <a:fillRect/>
          </a:stretch>
        </p:blipFill>
        <p:spPr>
          <a:xfrm>
            <a:off x="624951" y="828532"/>
            <a:ext cx="7772400" cy="1826045"/>
          </a:xfrm>
          <a:prstGeom prst="rect">
            <a:avLst/>
          </a:prstGeom>
        </p:spPr>
      </p:pic>
    </p:spTree>
    <p:extLst>
      <p:ext uri="{BB962C8B-B14F-4D97-AF65-F5344CB8AC3E}">
        <p14:creationId xmlns:p14="http://schemas.microsoft.com/office/powerpoint/2010/main" val="28017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888A95-0FCD-05B7-3ECD-66922981A69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83B8553-4787-9022-4664-DB78FA9296C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viewing and describing storage classes</a:t>
            </a:r>
          </a:p>
        </p:txBody>
      </p:sp>
      <p:sp>
        <p:nvSpPr>
          <p:cNvPr id="5" name="TextBox 4">
            <a:extLst>
              <a:ext uri="{FF2B5EF4-FFF2-40B4-BE49-F238E27FC236}">
                <a16:creationId xmlns:a16="http://schemas.microsoft.com/office/drawing/2014/main" id="{083B7302-D488-B052-051C-78C78B9533DB}"/>
              </a:ext>
            </a:extLst>
          </p:cNvPr>
          <p:cNvSpPr txBox="1"/>
          <p:nvPr/>
        </p:nvSpPr>
        <p:spPr>
          <a:xfrm>
            <a:off x="501297" y="2943599"/>
            <a:ext cx="7772401" cy="1754326"/>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storage classes available in the OpenShift cluster details.</a:t>
            </a:r>
          </a:p>
          <a:p>
            <a:pPr marL="285750" indent="-2857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lvms-vg1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provides detailed information about the lvms-vg1 storage class. The storage class “lvms-vg1” uses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topolvm.io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provisioner and allows volume expansion, as indicated by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AllowVolumeExpansion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True. Its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ReclaimPolicy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set to “Delete,” meaning the volume will be deleted when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 is removed.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VolumeBindingMode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WaitForFirstConsumer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so the volume is bound only when requested by a pod. It has parameters csi.storage.k8s.io/</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fstype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=ext4 for the filesystem type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topolvm.io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/device-class=vg1 for the device class.</a:t>
            </a: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 shot of a computer&#10;&#10;Description automatically generated">
            <a:extLst>
              <a:ext uri="{FF2B5EF4-FFF2-40B4-BE49-F238E27FC236}">
                <a16:creationId xmlns:a16="http://schemas.microsoft.com/office/drawing/2014/main" id="{3D15B68F-009F-87BD-92C5-3B93900893CF}"/>
              </a:ext>
            </a:extLst>
          </p:cNvPr>
          <p:cNvPicPr>
            <a:picLocks noChangeAspect="1"/>
          </p:cNvPicPr>
          <p:nvPr/>
        </p:nvPicPr>
        <p:blipFill>
          <a:blip r:embed="rId3"/>
          <a:stretch>
            <a:fillRect/>
          </a:stretch>
        </p:blipFill>
        <p:spPr>
          <a:xfrm>
            <a:off x="568205" y="850330"/>
            <a:ext cx="7772400" cy="1794924"/>
          </a:xfrm>
          <a:prstGeom prst="rect">
            <a:avLst/>
          </a:prstGeom>
        </p:spPr>
      </p:pic>
    </p:spTree>
    <p:extLst>
      <p:ext uri="{BB962C8B-B14F-4D97-AF65-F5344CB8AC3E}">
        <p14:creationId xmlns:p14="http://schemas.microsoft.com/office/powerpoint/2010/main" val="169749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43BF1C-BE0E-201E-F6BF-62A642597CC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6CFFB4C-195E-AE88-D298-C283CAF9F3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configuring, and exposing MySQL Deployment</a:t>
            </a:r>
          </a:p>
        </p:txBody>
      </p:sp>
      <p:sp>
        <p:nvSpPr>
          <p:cNvPr id="2" name="TextBox 1">
            <a:extLst>
              <a:ext uri="{FF2B5EF4-FFF2-40B4-BE49-F238E27FC236}">
                <a16:creationId xmlns:a16="http://schemas.microsoft.com/office/drawing/2014/main" id="{5358E940-6874-3F66-1787-E8008C06109B}"/>
              </a:ext>
            </a:extLst>
          </p:cNvPr>
          <p:cNvSpPr txBox="1"/>
          <p:nvPr/>
        </p:nvSpPr>
        <p:spPr>
          <a:xfrm>
            <a:off x="632808" y="2141663"/>
            <a:ext cx="7772400" cy="2308324"/>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--port 3306 --image=registry.ocp4.example.com:8443/rhel8/mysql-80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deployment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using the MySQL 8.0 image, exposing port 3306 for database access.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env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MYSQL_USER=user1 MYSQL_PASSWORD=mypa55w0rd MYSQL_DATABASE=items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Sets environment variables for the MySQL deployment.</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status of the running pod named db-pod-ddf6fd4b6-ml5dr, showing it is ready (1/1), running, with 0 restarts, and an age of 7 seconds.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service to expose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making it accessible within the OpenShift network.</a:t>
            </a:r>
          </a:p>
        </p:txBody>
      </p:sp>
      <p:pic>
        <p:nvPicPr>
          <p:cNvPr id="5" name="Picture 4" descr="A screen shot of a computer&#10;&#10;Description automatically generated">
            <a:extLst>
              <a:ext uri="{FF2B5EF4-FFF2-40B4-BE49-F238E27FC236}">
                <a16:creationId xmlns:a16="http://schemas.microsoft.com/office/drawing/2014/main" id="{A1C149C1-64D2-C485-7356-E8EA0FAAC01D}"/>
              </a:ext>
            </a:extLst>
          </p:cNvPr>
          <p:cNvPicPr>
            <a:picLocks noChangeAspect="1"/>
          </p:cNvPicPr>
          <p:nvPr/>
        </p:nvPicPr>
        <p:blipFill>
          <a:blip r:embed="rId3"/>
          <a:stretch>
            <a:fillRect/>
          </a:stretch>
        </p:blipFill>
        <p:spPr>
          <a:xfrm>
            <a:off x="752035" y="782949"/>
            <a:ext cx="7772400" cy="1154732"/>
          </a:xfrm>
          <a:prstGeom prst="rect">
            <a:avLst/>
          </a:prstGeom>
        </p:spPr>
      </p:pic>
    </p:spTree>
    <p:extLst>
      <p:ext uri="{BB962C8B-B14F-4D97-AF65-F5344CB8AC3E}">
        <p14:creationId xmlns:p14="http://schemas.microsoft.com/office/powerpoint/2010/main" val="2568514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1348498-C8F3-4922-BAE2-017224D75F3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CC8D5BC-6B2D-2F05-8F3B-F70A17DFE6A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attaching persistent Volume to deployment</a:t>
            </a:r>
          </a:p>
        </p:txBody>
      </p:sp>
      <p:sp>
        <p:nvSpPr>
          <p:cNvPr id="6" name="TextBox 5">
            <a:extLst>
              <a:ext uri="{FF2B5EF4-FFF2-40B4-BE49-F238E27FC236}">
                <a16:creationId xmlns:a16="http://schemas.microsoft.com/office/drawing/2014/main" id="{7C37BD4F-7121-1475-36EF-D4545F85A9C3}"/>
              </a:ext>
            </a:extLst>
          </p:cNvPr>
          <p:cNvSpPr txBox="1"/>
          <p:nvPr/>
        </p:nvSpPr>
        <p:spPr>
          <a:xfrm>
            <a:off x="613317" y="2044654"/>
            <a:ext cx="7616249" cy="2862322"/>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lvm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--mount-path /var/lib/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--claim-class lvms-vg1 --claim-name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adds a persistent volume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lvm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Names the volume.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--type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that the volume is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Access mode set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(RWO).</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Allocates a 1Gi capacity.</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--claim-class lvms-vg1: Uses the storage class “lvms-vg1”.</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/var/lib/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Mounts the volume at /var/lib/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inside the pod.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Confirms that the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successfully bound with:</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CAPACITY: 1Gi</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ACCESS MODES: RWO</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STORAGECLASS: lvms-vg1</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AGE: 9 seconds</a:t>
            </a:r>
          </a:p>
        </p:txBody>
      </p:sp>
      <p:pic>
        <p:nvPicPr>
          <p:cNvPr id="4" name="Picture 3">
            <a:extLst>
              <a:ext uri="{FF2B5EF4-FFF2-40B4-BE49-F238E27FC236}">
                <a16:creationId xmlns:a16="http://schemas.microsoft.com/office/drawing/2014/main" id="{7B125E4C-248D-569C-93B0-FF5D8A35AAE8}"/>
              </a:ext>
            </a:extLst>
          </p:cNvPr>
          <p:cNvPicPr>
            <a:picLocks noChangeAspect="1"/>
          </p:cNvPicPr>
          <p:nvPr/>
        </p:nvPicPr>
        <p:blipFill>
          <a:blip r:embed="rId3"/>
          <a:stretch>
            <a:fillRect/>
          </a:stretch>
        </p:blipFill>
        <p:spPr>
          <a:xfrm>
            <a:off x="613317" y="1016179"/>
            <a:ext cx="7772400" cy="843548"/>
          </a:xfrm>
          <a:prstGeom prst="rect">
            <a:avLst/>
          </a:prstGeom>
        </p:spPr>
      </p:pic>
    </p:spTree>
    <p:extLst>
      <p:ext uri="{BB962C8B-B14F-4D97-AF65-F5344CB8AC3E}">
        <p14:creationId xmlns:p14="http://schemas.microsoft.com/office/powerpoint/2010/main" val="1944580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E9F5BE4-1128-A665-2930-B9DE28D63A3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4E8938A-8F62-0770-1155-4C9138AFA5A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describing </a:t>
            </a:r>
            <a:r>
              <a:rPr lang="en-US" dirty="0" err="1"/>
              <a:t>PersistentVolumeClaim</a:t>
            </a:r>
            <a:r>
              <a:rPr lang="en-US" dirty="0"/>
              <a:t> details</a:t>
            </a:r>
          </a:p>
        </p:txBody>
      </p:sp>
      <p:sp>
        <p:nvSpPr>
          <p:cNvPr id="5" name="TextBox 4">
            <a:extLst>
              <a:ext uri="{FF2B5EF4-FFF2-40B4-BE49-F238E27FC236}">
                <a16:creationId xmlns:a16="http://schemas.microsoft.com/office/drawing/2014/main" id="{02212422-A94C-51E2-1632-B8773E175B93}"/>
              </a:ext>
            </a:extLst>
          </p:cNvPr>
          <p:cNvSpPr txBox="1"/>
          <p:nvPr/>
        </p:nvSpPr>
        <p:spPr>
          <a:xfrm>
            <a:off x="639078" y="3521981"/>
            <a:ext cx="7998312" cy="1200329"/>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provides detailed information about the PVC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uses the “lvms-vg1” storage class, is bound to the volume “pvc-3d32ab1d-4df8-4cdf-b246-f9b31364b9ca,” has a capacity of 1Gi, and an RWO access mode with a filesystem volume mode. Annotations indicate binding completion,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topolvm.io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provisioner, and selection of node “master01.” Events show it waited for a pod before binding, with provisioning successfully completed by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topolvm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-controller.”</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94CE3999-FCF3-E6B4-DE7D-605964953C75}"/>
              </a:ext>
            </a:extLst>
          </p:cNvPr>
          <p:cNvPicPr>
            <a:picLocks noChangeAspect="1"/>
          </p:cNvPicPr>
          <p:nvPr/>
        </p:nvPicPr>
        <p:blipFill>
          <a:blip r:embed="rId3"/>
          <a:stretch>
            <a:fillRect/>
          </a:stretch>
        </p:blipFill>
        <p:spPr>
          <a:xfrm>
            <a:off x="1390056" y="790522"/>
            <a:ext cx="6363888" cy="2516753"/>
          </a:xfrm>
          <a:prstGeom prst="rect">
            <a:avLst/>
          </a:prstGeom>
        </p:spPr>
      </p:pic>
    </p:spTree>
    <p:extLst>
      <p:ext uri="{BB962C8B-B14F-4D97-AF65-F5344CB8AC3E}">
        <p14:creationId xmlns:p14="http://schemas.microsoft.com/office/powerpoint/2010/main" val="1923665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6AF6E9-A41F-34B1-EF31-4550FACA167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9321104-778B-6CE0-4E27-730BC745B7F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job template using YAML: </a:t>
            </a:r>
            <a:r>
              <a:rPr lang="en-US" dirty="0" err="1"/>
              <a:t>oc</a:t>
            </a:r>
            <a:r>
              <a:rPr lang="en-US" dirty="0"/>
              <a:t> get job</a:t>
            </a:r>
          </a:p>
        </p:txBody>
      </p:sp>
      <p:sp>
        <p:nvSpPr>
          <p:cNvPr id="6" name="TextBox 5">
            <a:extLst>
              <a:ext uri="{FF2B5EF4-FFF2-40B4-BE49-F238E27FC236}">
                <a16:creationId xmlns:a16="http://schemas.microsoft.com/office/drawing/2014/main" id="{7DE0DB83-F46B-576C-C972-2C55349D877F}"/>
              </a:ext>
            </a:extLst>
          </p:cNvPr>
          <p:cNvSpPr txBox="1"/>
          <p:nvPr/>
        </p:nvSpPr>
        <p:spPr>
          <a:xfrm>
            <a:off x="685800" y="2598652"/>
            <a:ext cx="7819695" cy="1569660"/>
          </a:xfrm>
          <a:prstGeom prst="rect">
            <a:avLst/>
          </a:prstGeom>
          <a:noFill/>
        </p:spPr>
        <p:txBody>
          <a:bodyPr wrap="square" rtlCol="0">
            <a:spAutoFit/>
          </a:bodyPr>
          <a:lstStyle/>
          <a:p>
            <a:pPr algn="just"/>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-it --rm --image registry.ocp4.example.com:8443/rhel8/mysql-80 --restart Never --command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-uuser1 -pmypa55w0rd --protocol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-e 'show databases;’”: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command creates a temporary pod named “query-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interactive mode (-it), automatically deleting it after completion (--rm). It uses the MySQL image registry.ocp4.example.com:8443/rhel8/mysql-80 and executes a MySQL command to log in as user1 with password mypa55w0rd, connecting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on port 3306. The command items -e 'show databases;' lists the databases: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information_schema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items,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performance_schema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with white text&#10;&#10;Description automatically generated">
            <a:extLst>
              <a:ext uri="{FF2B5EF4-FFF2-40B4-BE49-F238E27FC236}">
                <a16:creationId xmlns:a16="http://schemas.microsoft.com/office/drawing/2014/main" id="{440F13B4-344F-23E1-94A7-A7284A68D24D}"/>
              </a:ext>
            </a:extLst>
          </p:cNvPr>
          <p:cNvPicPr>
            <a:picLocks noChangeAspect="1"/>
          </p:cNvPicPr>
          <p:nvPr/>
        </p:nvPicPr>
        <p:blipFill>
          <a:blip r:embed="rId3"/>
          <a:stretch>
            <a:fillRect/>
          </a:stretch>
        </p:blipFill>
        <p:spPr>
          <a:xfrm>
            <a:off x="685800" y="975188"/>
            <a:ext cx="7772400" cy="1284902"/>
          </a:xfrm>
          <a:prstGeom prst="rect">
            <a:avLst/>
          </a:prstGeom>
        </p:spPr>
      </p:pic>
    </p:spTree>
    <p:extLst>
      <p:ext uri="{BB962C8B-B14F-4D97-AF65-F5344CB8AC3E}">
        <p14:creationId xmlns:p14="http://schemas.microsoft.com/office/powerpoint/2010/main" val="71208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0BBABDD-DFD0-CF80-7BC5-1FA33AD7F73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F785F39-CB06-3D2F-FF0E-4EFED2011FD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deleting resources and </a:t>
            </a:r>
            <a:r>
              <a:rPr lang="en-US" dirty="0" err="1"/>
              <a:t>pvc</a:t>
            </a:r>
            <a:endParaRPr lang="en-US" dirty="0"/>
          </a:p>
        </p:txBody>
      </p:sp>
      <p:pic>
        <p:nvPicPr>
          <p:cNvPr id="4" name="Picture 3" descr="A screen shot of a computer&#10;&#10;Description automatically generated">
            <a:extLst>
              <a:ext uri="{FF2B5EF4-FFF2-40B4-BE49-F238E27FC236}">
                <a16:creationId xmlns:a16="http://schemas.microsoft.com/office/drawing/2014/main" id="{8754EF0F-6C40-32F7-057E-8353EA40E580}"/>
              </a:ext>
            </a:extLst>
          </p:cNvPr>
          <p:cNvPicPr>
            <a:picLocks noChangeAspect="1"/>
          </p:cNvPicPr>
          <p:nvPr/>
        </p:nvPicPr>
        <p:blipFill>
          <a:blip r:embed="rId3"/>
          <a:stretch>
            <a:fillRect/>
          </a:stretch>
        </p:blipFill>
        <p:spPr>
          <a:xfrm>
            <a:off x="643984" y="963754"/>
            <a:ext cx="7772400" cy="1169633"/>
          </a:xfrm>
          <a:prstGeom prst="rect">
            <a:avLst/>
          </a:prstGeom>
        </p:spPr>
      </p:pic>
      <p:sp>
        <p:nvSpPr>
          <p:cNvPr id="5" name="TextBox 4">
            <a:extLst>
              <a:ext uri="{FF2B5EF4-FFF2-40B4-BE49-F238E27FC236}">
                <a16:creationId xmlns:a16="http://schemas.microsoft.com/office/drawing/2014/main" id="{133A6830-8915-AC51-9FFE-F481DD3A03FF}"/>
              </a:ext>
            </a:extLst>
          </p:cNvPr>
          <p:cNvSpPr txBox="1"/>
          <p:nvPr/>
        </p:nvSpPr>
        <p:spPr>
          <a:xfrm>
            <a:off x="643983" y="2317616"/>
            <a:ext cx="7856034"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all -l app=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all resources (pods, services, deployments, etc.) associated with the label app=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all the current persistent volume claims (PVCs), showing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 details such as status (Bound), capacity (1Gi), access modes (RWO), and storage class.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the specified PVC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odf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39979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B5F8FB0-2059-D8CD-14E9-7C8BB9A8B0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A2ED516-CA61-327C-0B1A-1026EC761AE2}"/>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Externalize the Configuration of Applications</a:t>
            </a:r>
            <a:br>
              <a:rPr lang="en-US" dirty="0"/>
            </a:br>
            <a:endParaRPr dirty="0"/>
          </a:p>
        </p:txBody>
      </p:sp>
      <p:sp>
        <p:nvSpPr>
          <p:cNvPr id="3" name="TextBox 2">
            <a:extLst>
              <a:ext uri="{FF2B5EF4-FFF2-40B4-BE49-F238E27FC236}">
                <a16:creationId xmlns:a16="http://schemas.microsoft.com/office/drawing/2014/main" id="{FAF11B25-23D6-F155-C828-4B273869CFA2}"/>
              </a:ext>
            </a:extLst>
          </p:cNvPr>
          <p:cNvSpPr txBox="1"/>
          <p:nvPr/>
        </p:nvSpPr>
        <p:spPr>
          <a:xfrm>
            <a:off x="480569" y="820571"/>
            <a:ext cx="7989438" cy="1384995"/>
          </a:xfrm>
          <a:prstGeom prst="rect">
            <a:avLst/>
          </a:prstGeom>
          <a:noFill/>
        </p:spPr>
        <p:txBody>
          <a:bodyPr wrap="square" rtlCol="0">
            <a:spAutoFit/>
          </a:bodyPr>
          <a:lstStyle/>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6</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Opaque Secrets:</a:t>
            </a:r>
          </a:p>
          <a:p>
            <a:pPr algn="just"/>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These secrets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Kubernetes are a flexible type of secret that allows you to store any kind of sensitive data as key-value pairs without imposing any specific structure or format. Unlike other secret types (e.g., TLS or Docker registry secrets, which have a predefined format), opaque secrets can hold arbitrary data like usernames, passwords, API keys, or any other sensitive information that doesn’t fit into the other predefined categories.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814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FA28C60-6110-5D20-91C6-1CF8F573AF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49E3C1F-4153-3AD3-744D-A5600B0C6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PVC configuration for </a:t>
            </a:r>
            <a:r>
              <a:rPr lang="en-US" dirty="0" err="1"/>
              <a:t>nfs</a:t>
            </a:r>
            <a:r>
              <a:rPr lang="en-US" dirty="0"/>
              <a:t> storage</a:t>
            </a:r>
          </a:p>
        </p:txBody>
      </p:sp>
      <p:sp>
        <p:nvSpPr>
          <p:cNvPr id="6" name="TextBox 5">
            <a:extLst>
              <a:ext uri="{FF2B5EF4-FFF2-40B4-BE49-F238E27FC236}">
                <a16:creationId xmlns:a16="http://schemas.microsoft.com/office/drawing/2014/main" id="{65951378-E32E-00C2-2BF2-6D6094A605A6}"/>
              </a:ext>
            </a:extLst>
          </p:cNvPr>
          <p:cNvSpPr txBox="1"/>
          <p:nvPr/>
        </p:nvSpPr>
        <p:spPr>
          <a:xfrm>
            <a:off x="492921" y="2571750"/>
            <a:ext cx="7972424" cy="1938992"/>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apiVersion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v1: Specifies that this configuration file is using version 1 of the Kubernetes API.</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kind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Indicates that this resource is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metadata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Contains metadata about the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 this PVC as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spec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Details the specifications for the PVC.</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accessModes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that the volume can be mounted as read-write by a single node.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Defines the storage resources requested.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requests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storage: 1Gi: Requests 1 GiB of storage.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storageClassName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Specifies the storage class name as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indicating that this PVC will use an NFS storage backend.</a:t>
            </a:r>
          </a:p>
        </p:txBody>
      </p:sp>
      <p:pic>
        <p:nvPicPr>
          <p:cNvPr id="4" name="Picture 3" descr="A black screen with a black background&#10;&#10;Description automatically generated">
            <a:extLst>
              <a:ext uri="{FF2B5EF4-FFF2-40B4-BE49-F238E27FC236}">
                <a16:creationId xmlns:a16="http://schemas.microsoft.com/office/drawing/2014/main" id="{B044073B-F292-F1CF-D45E-3BCD31A7D0CA}"/>
              </a:ext>
            </a:extLst>
          </p:cNvPr>
          <p:cNvPicPr>
            <a:picLocks noChangeAspect="1"/>
          </p:cNvPicPr>
          <p:nvPr/>
        </p:nvPicPr>
        <p:blipFill>
          <a:blip r:embed="rId3"/>
          <a:stretch>
            <a:fillRect/>
          </a:stretch>
        </p:blipFill>
        <p:spPr>
          <a:xfrm>
            <a:off x="592933" y="942533"/>
            <a:ext cx="7772400" cy="1347887"/>
          </a:xfrm>
          <a:prstGeom prst="rect">
            <a:avLst/>
          </a:prstGeom>
        </p:spPr>
      </p:pic>
    </p:spTree>
    <p:extLst>
      <p:ext uri="{BB962C8B-B14F-4D97-AF65-F5344CB8AC3E}">
        <p14:creationId xmlns:p14="http://schemas.microsoft.com/office/powerpoint/2010/main" val="1145430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1D9657-6C04-DF18-1801-0452F330FE1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694C6B-579D-77CD-8724-F42E297515D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describing a PVC</a:t>
            </a:r>
          </a:p>
        </p:txBody>
      </p:sp>
      <p:sp>
        <p:nvSpPr>
          <p:cNvPr id="5" name="TextBox 4">
            <a:extLst>
              <a:ext uri="{FF2B5EF4-FFF2-40B4-BE49-F238E27FC236}">
                <a16:creationId xmlns:a16="http://schemas.microsoft.com/office/drawing/2014/main" id="{19926581-A825-E75A-A475-ABC1BF96DBE4}"/>
              </a:ext>
            </a:extLst>
          </p:cNvPr>
          <p:cNvSpPr txBox="1"/>
          <p:nvPr/>
        </p:nvSpPr>
        <p:spPr>
          <a:xfrm>
            <a:off x="638568" y="3459044"/>
            <a:ext cx="7866863" cy="1200329"/>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for editing using the vim editor.</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-f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Attempts to create the PVC from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nfs-pvc.yaml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but results in an error because the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already exists.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Provides detailed information about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a:t>
            </a:r>
          </a:p>
        </p:txBody>
      </p:sp>
      <p:pic>
        <p:nvPicPr>
          <p:cNvPr id="3" name="Picture 2" descr="A screenshot of a computer screen&#10;&#10;Description automatically generated">
            <a:extLst>
              <a:ext uri="{FF2B5EF4-FFF2-40B4-BE49-F238E27FC236}">
                <a16:creationId xmlns:a16="http://schemas.microsoft.com/office/drawing/2014/main" id="{DD2B2527-9F02-61E1-DDF9-7E25FA3C1064}"/>
              </a:ext>
            </a:extLst>
          </p:cNvPr>
          <p:cNvPicPr>
            <a:picLocks noChangeAspect="1"/>
          </p:cNvPicPr>
          <p:nvPr/>
        </p:nvPicPr>
        <p:blipFill>
          <a:blip r:embed="rId3"/>
          <a:stretch>
            <a:fillRect/>
          </a:stretch>
        </p:blipFill>
        <p:spPr>
          <a:xfrm>
            <a:off x="1265664" y="743323"/>
            <a:ext cx="5436219" cy="2425525"/>
          </a:xfrm>
          <a:prstGeom prst="rect">
            <a:avLst/>
          </a:prstGeom>
        </p:spPr>
      </p:pic>
    </p:spTree>
    <p:extLst>
      <p:ext uri="{BB962C8B-B14F-4D97-AF65-F5344CB8AC3E}">
        <p14:creationId xmlns:p14="http://schemas.microsoft.com/office/powerpoint/2010/main" val="4230848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E8D4CC2-5079-24B7-B8FB-AC60C2539BD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8564596-2508-CF57-A383-4559D1DF0D9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and exposing deployment</a:t>
            </a:r>
          </a:p>
        </p:txBody>
      </p:sp>
      <p:sp>
        <p:nvSpPr>
          <p:cNvPr id="5" name="TextBox 4">
            <a:extLst>
              <a:ext uri="{FF2B5EF4-FFF2-40B4-BE49-F238E27FC236}">
                <a16:creationId xmlns:a16="http://schemas.microsoft.com/office/drawing/2014/main" id="{7B7515A2-E682-E0FC-C59C-8639FEBE5841}"/>
              </a:ext>
            </a:extLst>
          </p:cNvPr>
          <p:cNvSpPr txBox="1"/>
          <p:nvPr/>
        </p:nvSpPr>
        <p:spPr>
          <a:xfrm>
            <a:off x="579282" y="2036755"/>
            <a:ext cx="7985435" cy="1200329"/>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web-pod --port 8080 --image=registry.ocp4.example.com:8443/ubi8/httpd-24:1-215</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deployment named web-pod using the specified image registry.ocp4.example.com:8443/ubi8/httpd-24:1-215 from the OpenShift image registry, and sets the container to listen on port 8080.</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web-pod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web-pod deployment, creating a service that makes it accessible externally.</a:t>
            </a:r>
          </a:p>
        </p:txBody>
      </p:sp>
      <p:pic>
        <p:nvPicPr>
          <p:cNvPr id="4" name="Picture 3">
            <a:extLst>
              <a:ext uri="{FF2B5EF4-FFF2-40B4-BE49-F238E27FC236}">
                <a16:creationId xmlns:a16="http://schemas.microsoft.com/office/drawing/2014/main" id="{726CD879-331B-2005-B212-74B1164D957E}"/>
              </a:ext>
            </a:extLst>
          </p:cNvPr>
          <p:cNvPicPr>
            <a:picLocks noChangeAspect="1"/>
          </p:cNvPicPr>
          <p:nvPr/>
        </p:nvPicPr>
        <p:blipFill>
          <a:blip r:embed="rId3"/>
          <a:stretch>
            <a:fillRect/>
          </a:stretch>
        </p:blipFill>
        <p:spPr>
          <a:xfrm>
            <a:off x="592619" y="936807"/>
            <a:ext cx="7772400" cy="532988"/>
          </a:xfrm>
          <a:prstGeom prst="rect">
            <a:avLst/>
          </a:prstGeom>
        </p:spPr>
      </p:pic>
    </p:spTree>
    <p:extLst>
      <p:ext uri="{BB962C8B-B14F-4D97-AF65-F5344CB8AC3E}">
        <p14:creationId xmlns:p14="http://schemas.microsoft.com/office/powerpoint/2010/main" val="125866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D44411-FB9C-7184-847C-B68DEE1F075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4C88A55-5940-60B6-7B76-C7B9DB431A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exposing and testing a service</a:t>
            </a:r>
          </a:p>
        </p:txBody>
      </p:sp>
      <p:sp>
        <p:nvSpPr>
          <p:cNvPr id="5" name="TextBox 4">
            <a:extLst>
              <a:ext uri="{FF2B5EF4-FFF2-40B4-BE49-F238E27FC236}">
                <a16:creationId xmlns:a16="http://schemas.microsoft.com/office/drawing/2014/main" id="{C0EF393D-C19F-26FD-0E30-178E0B30D4DB}"/>
              </a:ext>
            </a:extLst>
          </p:cNvPr>
          <p:cNvSpPr txBox="1"/>
          <p:nvPr/>
        </p:nvSpPr>
        <p:spPr>
          <a:xfrm>
            <a:off x="461430" y="2722561"/>
            <a:ext cx="7985435" cy="1754326"/>
          </a:xfrm>
          <a:prstGeom prst="rect">
            <a:avLst/>
          </a:prstGeom>
          <a:noFill/>
        </p:spPr>
        <p:txBody>
          <a:bodyPr wrap="square" rtlCol="0">
            <a:spAutoFit/>
          </a:bodyPr>
          <a:lstStyle/>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svc web-pod --hostname web-pod.apps.ocp4.example.com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service web-pod with a specific hostname web-pod.apps.ocp4.example.com, creating a route to access the application externally.</a:t>
            </a:r>
          </a:p>
          <a:p>
            <a:pPr marL="171450" indent="-1714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routes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existing routes, showing that the web-pod service is accessible at web-pod.apps.ocp4.example.com on port 8080.</a:t>
            </a:r>
          </a:p>
          <a:p>
            <a:pPr marL="171450" indent="-1714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http://web-pod.apps.ocp4.example.com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Uses the curl command to access the web page hosted by the web-pod service. The HTML output confirms that the service is up and running, displaying a “Test Page for the HTTP Server on Red Hat Enterprise Linux.”</a:t>
            </a:r>
          </a:p>
        </p:txBody>
      </p:sp>
      <p:pic>
        <p:nvPicPr>
          <p:cNvPr id="3" name="Picture 2" descr="A screen shot of a computer&#10;&#10;Description automatically generated">
            <a:extLst>
              <a:ext uri="{FF2B5EF4-FFF2-40B4-BE49-F238E27FC236}">
                <a16:creationId xmlns:a16="http://schemas.microsoft.com/office/drawing/2014/main" id="{080A8B94-EE34-D306-04EA-83E4034E74B1}"/>
              </a:ext>
            </a:extLst>
          </p:cNvPr>
          <p:cNvPicPr>
            <a:picLocks noChangeAspect="1"/>
          </p:cNvPicPr>
          <p:nvPr/>
        </p:nvPicPr>
        <p:blipFill>
          <a:blip r:embed="rId3"/>
          <a:stretch>
            <a:fillRect/>
          </a:stretch>
        </p:blipFill>
        <p:spPr>
          <a:xfrm>
            <a:off x="613317" y="812363"/>
            <a:ext cx="7772400" cy="1711354"/>
          </a:xfrm>
          <a:prstGeom prst="rect">
            <a:avLst/>
          </a:prstGeom>
        </p:spPr>
      </p:pic>
    </p:spTree>
    <p:extLst>
      <p:ext uri="{BB962C8B-B14F-4D97-AF65-F5344CB8AC3E}">
        <p14:creationId xmlns:p14="http://schemas.microsoft.com/office/powerpoint/2010/main" val="2552581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4C24CC4-58CA-91E1-5544-E1014DC8F31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2F0DD36-1D0C-F3EC-DAD5-7CAEF516210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configuring volumes and exposing deployments</a:t>
            </a:r>
          </a:p>
        </p:txBody>
      </p:sp>
      <p:sp>
        <p:nvSpPr>
          <p:cNvPr id="6" name="TextBox 5">
            <a:extLst>
              <a:ext uri="{FF2B5EF4-FFF2-40B4-BE49-F238E27FC236}">
                <a16:creationId xmlns:a16="http://schemas.microsoft.com/office/drawing/2014/main" id="{5AB21632-B0D4-1539-7D7A-60877408F2A3}"/>
              </a:ext>
            </a:extLst>
          </p:cNvPr>
          <p:cNvSpPr txBox="1"/>
          <p:nvPr/>
        </p:nvSpPr>
        <p:spPr>
          <a:xfrm>
            <a:off x="355494" y="2253555"/>
            <a:ext cx="8240131" cy="2308324"/>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deployment/web-pod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--claim-name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/var/www/html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volume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to the web-pod deployment using the existing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mounts it at the path /var/www/html.</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app-pod --port 9090 --image=registry.ocp4.example.com:8443/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/do180-roster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new deployment named app-pod using the specified image and sets it to listen on port 9090.</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app-pod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app-pod deployment as a service, making it accessible internally.</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svc app-pod --hostname app-pod.apps.ocp4.example.com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app-pod service externally with the hostname app-pod.apps.ocp4.example.com.</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C4D08FD1-E3D5-8D31-9383-3CD5C32920E4}"/>
              </a:ext>
            </a:extLst>
          </p:cNvPr>
          <p:cNvPicPr>
            <a:picLocks noChangeAspect="1"/>
          </p:cNvPicPr>
          <p:nvPr/>
        </p:nvPicPr>
        <p:blipFill>
          <a:blip r:embed="rId3"/>
          <a:stretch>
            <a:fillRect/>
          </a:stretch>
        </p:blipFill>
        <p:spPr>
          <a:xfrm>
            <a:off x="512956" y="1086452"/>
            <a:ext cx="7772400" cy="961576"/>
          </a:xfrm>
          <a:prstGeom prst="rect">
            <a:avLst/>
          </a:prstGeom>
        </p:spPr>
      </p:pic>
    </p:spTree>
    <p:extLst>
      <p:ext uri="{BB962C8B-B14F-4D97-AF65-F5344CB8AC3E}">
        <p14:creationId xmlns:p14="http://schemas.microsoft.com/office/powerpoint/2010/main" val="2722034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F07786-C669-FB06-6E1E-567DEF69439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20F489-CCCD-DA9D-1985-B49CF6189DC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adding a volume to a deployment</a:t>
            </a:r>
          </a:p>
        </p:txBody>
      </p:sp>
      <p:sp>
        <p:nvSpPr>
          <p:cNvPr id="6" name="TextBox 5">
            <a:extLst>
              <a:ext uri="{FF2B5EF4-FFF2-40B4-BE49-F238E27FC236}">
                <a16:creationId xmlns:a16="http://schemas.microsoft.com/office/drawing/2014/main" id="{FEAD15ED-3369-A05E-D6C5-09EEBC24D809}"/>
              </a:ext>
            </a:extLst>
          </p:cNvPr>
          <p:cNvSpPr txBox="1"/>
          <p:nvPr/>
        </p:nvSpPr>
        <p:spPr>
          <a:xfrm>
            <a:off x="411250" y="1662956"/>
            <a:ext cx="8240131"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deployment/app-pod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--claim-name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/var/</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volume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to the app-pod deployment using the existing PVC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mounts it at the path /var/</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/app-pod volume updated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Confirms that the volume has been successfully added to the app-pod deployment.</a:t>
            </a:r>
          </a:p>
        </p:txBody>
      </p:sp>
      <p:pic>
        <p:nvPicPr>
          <p:cNvPr id="3" name="Picture 2">
            <a:extLst>
              <a:ext uri="{FF2B5EF4-FFF2-40B4-BE49-F238E27FC236}">
                <a16:creationId xmlns:a16="http://schemas.microsoft.com/office/drawing/2014/main" id="{E62F138C-CD23-D9A3-4415-3162B0C5F557}"/>
              </a:ext>
            </a:extLst>
          </p:cNvPr>
          <p:cNvPicPr>
            <a:picLocks noChangeAspect="1"/>
          </p:cNvPicPr>
          <p:nvPr/>
        </p:nvPicPr>
        <p:blipFill>
          <a:blip r:embed="rId3"/>
          <a:stretch>
            <a:fillRect/>
          </a:stretch>
        </p:blipFill>
        <p:spPr>
          <a:xfrm>
            <a:off x="551986" y="1137423"/>
            <a:ext cx="7772400" cy="239993"/>
          </a:xfrm>
          <a:prstGeom prst="rect">
            <a:avLst/>
          </a:prstGeom>
        </p:spPr>
      </p:pic>
    </p:spTree>
    <p:extLst>
      <p:ext uri="{BB962C8B-B14F-4D97-AF65-F5344CB8AC3E}">
        <p14:creationId xmlns:p14="http://schemas.microsoft.com/office/powerpoint/2010/main" val="388774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F32945-9417-72F1-7D79-61C922B22C7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3AA667E-8A72-9B85-8425-32B618F0B38C}"/>
              </a:ext>
            </a:extLst>
          </p:cNvPr>
          <p:cNvSpPr txBox="1">
            <a:spLocks noGrp="1"/>
          </p:cNvSpPr>
          <p:nvPr>
            <p:ph type="title"/>
          </p:nvPr>
        </p:nvSpPr>
        <p:spPr>
          <a:xfrm>
            <a:off x="436970" y="236525"/>
            <a:ext cx="8428250" cy="694060"/>
          </a:xfrm>
          <a:prstGeom prst="rect">
            <a:avLst/>
          </a:prstGeom>
        </p:spPr>
        <p:txBody>
          <a:bodyPr spcFirstLastPara="1" wrap="square" lIns="91425" tIns="91425" rIns="91425" bIns="91425" anchor="t" anchorCtr="0">
            <a:noAutofit/>
          </a:bodyPr>
          <a:lstStyle/>
          <a:p>
            <a:pPr algn="l"/>
            <a:r>
              <a:rPr lang="en-US" dirty="0"/>
              <a:t>Web application interface for data entry </a:t>
            </a:r>
          </a:p>
        </p:txBody>
      </p:sp>
      <p:sp>
        <p:nvSpPr>
          <p:cNvPr id="6" name="TextBox 5">
            <a:extLst>
              <a:ext uri="{FF2B5EF4-FFF2-40B4-BE49-F238E27FC236}">
                <a16:creationId xmlns:a16="http://schemas.microsoft.com/office/drawing/2014/main" id="{7AC513BD-D151-0398-E305-10F78ADBAC8F}"/>
              </a:ext>
            </a:extLst>
          </p:cNvPr>
          <p:cNvSpPr txBox="1"/>
          <p:nvPr/>
        </p:nvSpPr>
        <p:spPr>
          <a:xfrm>
            <a:off x="773397" y="3541480"/>
            <a:ext cx="7755396" cy="646331"/>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displays a web application hosted at app-pod.apps.ocp4.example.com, featuring a form for data entry with fields.</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4991AC6B-B209-49BA-E695-BDF58D6B42F5}"/>
              </a:ext>
            </a:extLst>
          </p:cNvPr>
          <p:cNvPicPr>
            <a:picLocks noChangeAspect="1"/>
          </p:cNvPicPr>
          <p:nvPr/>
        </p:nvPicPr>
        <p:blipFill>
          <a:blip r:embed="rId3"/>
          <a:stretch>
            <a:fillRect/>
          </a:stretch>
        </p:blipFill>
        <p:spPr>
          <a:xfrm>
            <a:off x="1530504" y="930585"/>
            <a:ext cx="6082991" cy="2160225"/>
          </a:xfrm>
          <a:prstGeom prst="rect">
            <a:avLst/>
          </a:prstGeom>
        </p:spPr>
      </p:pic>
    </p:spTree>
    <p:extLst>
      <p:ext uri="{BB962C8B-B14F-4D97-AF65-F5344CB8AC3E}">
        <p14:creationId xmlns:p14="http://schemas.microsoft.com/office/powerpoint/2010/main" val="3696740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86D55B-AB1B-9FA1-9559-0125B5C555F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44DED85-1DF1-4C34-9E6A-7B78A915413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for creating a deployment </a:t>
            </a:r>
          </a:p>
        </p:txBody>
      </p:sp>
      <p:sp>
        <p:nvSpPr>
          <p:cNvPr id="6" name="TextBox 5">
            <a:extLst>
              <a:ext uri="{FF2B5EF4-FFF2-40B4-BE49-F238E27FC236}">
                <a16:creationId xmlns:a16="http://schemas.microsoft.com/office/drawing/2014/main" id="{0E9551C1-C7C3-083B-B7B5-AB3F444579BD}"/>
              </a:ext>
            </a:extLst>
          </p:cNvPr>
          <p:cNvSpPr txBox="1"/>
          <p:nvPr/>
        </p:nvSpPr>
        <p:spPr>
          <a:xfrm>
            <a:off x="541132" y="3177240"/>
            <a:ext cx="8194206"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web-server --image=registry.ocp4.example.com:8443/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hello-world-nginx:latest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deployment named web-server using the hello-world-nginx image from the specified registry.</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-l app=web-server (run again):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Displays the running pod associated with the web-server deployment, showing it is in a Running state with the pod name web-server-7b668456b9-hgtmh.</a:t>
            </a:r>
          </a:p>
        </p:txBody>
      </p:sp>
      <p:pic>
        <p:nvPicPr>
          <p:cNvPr id="4" name="Picture 3" descr="A screen shot of a computer&#10;&#10;Description automatically generated">
            <a:extLst>
              <a:ext uri="{FF2B5EF4-FFF2-40B4-BE49-F238E27FC236}">
                <a16:creationId xmlns:a16="http://schemas.microsoft.com/office/drawing/2014/main" id="{B1F8D118-455E-0B42-5886-F2CD5B9E2E87}"/>
              </a:ext>
            </a:extLst>
          </p:cNvPr>
          <p:cNvPicPr>
            <a:picLocks noChangeAspect="1"/>
          </p:cNvPicPr>
          <p:nvPr/>
        </p:nvPicPr>
        <p:blipFill>
          <a:blip r:embed="rId3"/>
          <a:stretch>
            <a:fillRect/>
          </a:stretch>
        </p:blipFill>
        <p:spPr>
          <a:xfrm>
            <a:off x="752035" y="1088381"/>
            <a:ext cx="7772400" cy="1896143"/>
          </a:xfrm>
          <a:prstGeom prst="rect">
            <a:avLst/>
          </a:prstGeom>
        </p:spPr>
      </p:pic>
    </p:spTree>
    <p:extLst>
      <p:ext uri="{BB962C8B-B14F-4D97-AF65-F5344CB8AC3E}">
        <p14:creationId xmlns:p14="http://schemas.microsoft.com/office/powerpoint/2010/main" val="3584864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5F3ADA-FFA2-ADEC-5E93-1D304EC537B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C29FA3F-C2BE-9B5F-3772-1858249DF40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for adding PVC to deployment</a:t>
            </a:r>
          </a:p>
        </p:txBody>
      </p:sp>
      <p:sp>
        <p:nvSpPr>
          <p:cNvPr id="6" name="TextBox 5">
            <a:extLst>
              <a:ext uri="{FF2B5EF4-FFF2-40B4-BE49-F238E27FC236}">
                <a16:creationId xmlns:a16="http://schemas.microsoft.com/office/drawing/2014/main" id="{6251FFA5-E7FA-AE66-7C19-E25961BEA41F}"/>
              </a:ext>
            </a:extLst>
          </p:cNvPr>
          <p:cNvSpPr txBox="1"/>
          <p:nvPr/>
        </p:nvSpPr>
        <p:spPr>
          <a:xfrm>
            <a:off x="543913" y="2967984"/>
            <a:ext cx="8188644" cy="1938992"/>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 deployment/web-server --add --name web-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--claim-name web-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-claim --claim-size 5Gi --mount-path /var/www/html --claim-mode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persistent volume named web-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the web-server deployment using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 named web-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-claim with a requested size of 5Gi. It sets the volume to be mounted at /var/www/html with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(RWO) access mode.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-l app=web-server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pod related to the web-server deployment, indicating it is running with the name web-server-78ddf46b64-qq7p4.</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PVCs in the current project, showing that web-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-claim is Bound to a volume with a capacity of 5Gi and is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storage class.</a:t>
            </a:r>
          </a:p>
        </p:txBody>
      </p:sp>
      <p:pic>
        <p:nvPicPr>
          <p:cNvPr id="3" name="Picture 2" descr="A screen shot of a computer&#10;&#10;Description automatically generated">
            <a:extLst>
              <a:ext uri="{FF2B5EF4-FFF2-40B4-BE49-F238E27FC236}">
                <a16:creationId xmlns:a16="http://schemas.microsoft.com/office/drawing/2014/main" id="{BD1DC502-3D35-4369-D4DF-06B6981B878E}"/>
              </a:ext>
            </a:extLst>
          </p:cNvPr>
          <p:cNvPicPr>
            <a:picLocks noChangeAspect="1"/>
          </p:cNvPicPr>
          <p:nvPr/>
        </p:nvPicPr>
        <p:blipFill>
          <a:blip r:embed="rId3"/>
          <a:stretch>
            <a:fillRect/>
          </a:stretch>
        </p:blipFill>
        <p:spPr>
          <a:xfrm>
            <a:off x="618892" y="1124259"/>
            <a:ext cx="7772400" cy="1447491"/>
          </a:xfrm>
          <a:prstGeom prst="rect">
            <a:avLst/>
          </a:prstGeom>
        </p:spPr>
      </p:pic>
    </p:spTree>
    <p:extLst>
      <p:ext uri="{BB962C8B-B14F-4D97-AF65-F5344CB8AC3E}">
        <p14:creationId xmlns:p14="http://schemas.microsoft.com/office/powerpoint/2010/main" val="2475394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D35FA5-90E7-8A57-45E7-0FD11A66856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991E37-9A0A-86C1-AE7C-C3B06E3FD387}"/>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Command for modifying and accessing file in a running pod</a:t>
            </a:r>
          </a:p>
        </p:txBody>
      </p:sp>
      <p:sp>
        <p:nvSpPr>
          <p:cNvPr id="6" name="TextBox 5">
            <a:extLst>
              <a:ext uri="{FF2B5EF4-FFF2-40B4-BE49-F238E27FC236}">
                <a16:creationId xmlns:a16="http://schemas.microsoft.com/office/drawing/2014/main" id="{EAA0F46F-F9D2-6D9B-D6BD-301F47A41CE2}"/>
              </a:ext>
            </a:extLst>
          </p:cNvPr>
          <p:cNvSpPr txBox="1"/>
          <p:nvPr/>
        </p:nvSpPr>
        <p:spPr>
          <a:xfrm>
            <a:off x="530819" y="2294511"/>
            <a:ext cx="8194206" cy="1938992"/>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in the current project, showing that the web-server-78ddf46b64-qq7p4 pod is running.</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pod/web-server-78ddf46b64-qq7p4 -- /bin/bash -c 'echo "Hello, World from ${HOSTNAME}" &gt; /var/www/html/</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 command inside the web-server pod to create or overwrite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in the /var/www/html directory with the text “Hello, World from [HOSTNAME]” (where ${HOSTNAME} is replaced with the pod’s hostname, web-server-78ddf46b64-qq7p4).</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pod/web-server-78ddf46b64-qq7p4 -- cat /var/www/html/</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another command inside the pod to display the contents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confirming that the file contains “Hello, World from web-server-78ddf46b64-qq7p4”.</a:t>
            </a:r>
          </a:p>
        </p:txBody>
      </p:sp>
      <p:pic>
        <p:nvPicPr>
          <p:cNvPr id="4" name="Picture 3">
            <a:extLst>
              <a:ext uri="{FF2B5EF4-FFF2-40B4-BE49-F238E27FC236}">
                <a16:creationId xmlns:a16="http://schemas.microsoft.com/office/drawing/2014/main" id="{A64BADA9-9386-DDBE-CD08-B621CCBBE9BF}"/>
              </a:ext>
            </a:extLst>
          </p:cNvPr>
          <p:cNvPicPr>
            <a:picLocks noChangeAspect="1"/>
          </p:cNvPicPr>
          <p:nvPr/>
        </p:nvPicPr>
        <p:blipFill>
          <a:blip r:embed="rId3"/>
          <a:stretch>
            <a:fillRect/>
          </a:stretch>
        </p:blipFill>
        <p:spPr>
          <a:xfrm>
            <a:off x="563137" y="976459"/>
            <a:ext cx="7772400" cy="903035"/>
          </a:xfrm>
          <a:prstGeom prst="rect">
            <a:avLst/>
          </a:prstGeom>
        </p:spPr>
      </p:pic>
    </p:spTree>
    <p:extLst>
      <p:ext uri="{BB962C8B-B14F-4D97-AF65-F5344CB8AC3E}">
        <p14:creationId xmlns:p14="http://schemas.microsoft.com/office/powerpoint/2010/main" val="189782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E78C398-A57D-B73E-B004-CC4E8EF10F7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41C0ECE-1316-75E1-F16A-5360035F1A3B}"/>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Configuration Maps</a:t>
            </a:r>
          </a:p>
        </p:txBody>
      </p:sp>
      <p:sp>
        <p:nvSpPr>
          <p:cNvPr id="3" name="TextBox 2">
            <a:extLst>
              <a:ext uri="{FF2B5EF4-FFF2-40B4-BE49-F238E27FC236}">
                <a16:creationId xmlns:a16="http://schemas.microsoft.com/office/drawing/2014/main" id="{298BA0E7-4AB4-9923-2310-A4ADAA2EA53B}"/>
              </a:ext>
            </a:extLst>
          </p:cNvPr>
          <p:cNvSpPr txBox="1"/>
          <p:nvPr/>
        </p:nvSpPr>
        <p:spPr>
          <a:xfrm>
            <a:off x="466003" y="1080425"/>
            <a:ext cx="8340864" cy="1200329"/>
          </a:xfrm>
          <a:prstGeom prst="rect">
            <a:avLst/>
          </a:prstGeom>
          <a:noFill/>
        </p:spPr>
        <p:txBody>
          <a:bodyPr wrap="square" rtlCol="0">
            <a:spAutoFit/>
          </a:bodyPr>
          <a:lstStyle/>
          <a:p>
            <a:pPr marL="171450" indent="-1714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Purpose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Configuration maps are not primarily used for persistent storage but to externalize application configuration data. They allow the application configuration to be portable and manageable across different environments.</a:t>
            </a:r>
          </a:p>
          <a:p>
            <a:pPr marL="171450" indent="-1714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Usage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using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volume type, configuration data can be injected into pods, ensuring that configuration settings are separated from the application code. This approach is beneficial when you need to maintain different configurations for different environments without altering the container image.</a:t>
            </a:r>
          </a:p>
        </p:txBody>
      </p:sp>
    </p:spTree>
    <p:extLst>
      <p:ext uri="{BB962C8B-B14F-4D97-AF65-F5344CB8AC3E}">
        <p14:creationId xmlns:p14="http://schemas.microsoft.com/office/powerpoint/2010/main" val="1184513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2FE708B-5B31-839D-2310-FFB67826E27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6E4C33-32D0-6F3F-8B51-F11F1D6D0734}"/>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Command for scaling deployment</a:t>
            </a:r>
          </a:p>
        </p:txBody>
      </p:sp>
      <p:sp>
        <p:nvSpPr>
          <p:cNvPr id="6" name="TextBox 5">
            <a:extLst>
              <a:ext uri="{FF2B5EF4-FFF2-40B4-BE49-F238E27FC236}">
                <a16:creationId xmlns:a16="http://schemas.microsoft.com/office/drawing/2014/main" id="{B3688735-8820-2892-63FC-4126527325A9}"/>
              </a:ext>
            </a:extLst>
          </p:cNvPr>
          <p:cNvSpPr txBox="1"/>
          <p:nvPr/>
        </p:nvSpPr>
        <p:spPr>
          <a:xfrm>
            <a:off x="411250" y="2397060"/>
            <a:ext cx="8194206" cy="830997"/>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 web-server --replicas 2:</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web-server deployment to have 2 replicas, meaning there will be two instances (pods) of the web-server running.</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showing that there are now two running instances of the web-server deployment.</a:t>
            </a:r>
          </a:p>
        </p:txBody>
      </p:sp>
      <p:pic>
        <p:nvPicPr>
          <p:cNvPr id="3" name="Picture 2">
            <a:extLst>
              <a:ext uri="{FF2B5EF4-FFF2-40B4-BE49-F238E27FC236}">
                <a16:creationId xmlns:a16="http://schemas.microsoft.com/office/drawing/2014/main" id="{A40D5B75-7761-DF76-BE62-3F6100C414CE}"/>
              </a:ext>
            </a:extLst>
          </p:cNvPr>
          <p:cNvPicPr>
            <a:picLocks noChangeAspect="1"/>
          </p:cNvPicPr>
          <p:nvPr/>
        </p:nvPicPr>
        <p:blipFill>
          <a:blip r:embed="rId3"/>
          <a:stretch>
            <a:fillRect/>
          </a:stretch>
        </p:blipFill>
        <p:spPr>
          <a:xfrm>
            <a:off x="472582" y="1038932"/>
            <a:ext cx="7772400" cy="801556"/>
          </a:xfrm>
          <a:prstGeom prst="rect">
            <a:avLst/>
          </a:prstGeom>
        </p:spPr>
      </p:pic>
    </p:spTree>
    <p:extLst>
      <p:ext uri="{BB962C8B-B14F-4D97-AF65-F5344CB8AC3E}">
        <p14:creationId xmlns:p14="http://schemas.microsoft.com/office/powerpoint/2010/main" val="3247687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F4B1EE-8A6B-55FB-8DE6-D6EB459827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B3D61F8-4FF7-BA70-9C5E-CD49BFBDC17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for verifying data consistency across scaled pods</a:t>
            </a:r>
          </a:p>
        </p:txBody>
      </p:sp>
      <p:sp>
        <p:nvSpPr>
          <p:cNvPr id="6" name="TextBox 5">
            <a:extLst>
              <a:ext uri="{FF2B5EF4-FFF2-40B4-BE49-F238E27FC236}">
                <a16:creationId xmlns:a16="http://schemas.microsoft.com/office/drawing/2014/main" id="{EF5526E6-FFA7-47E9-D76E-F97699E4191F}"/>
              </a:ext>
            </a:extLst>
          </p:cNvPr>
          <p:cNvSpPr txBox="1"/>
          <p:nvPr/>
        </p:nvSpPr>
        <p:spPr>
          <a:xfrm>
            <a:off x="474897" y="2109822"/>
            <a:ext cx="8194206"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pod/web-server-78ddf46b64-qq7p4 -- cat /var/www/html/</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content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from the first pod (web-server-78ddf46b64-qq7p4). The output shows “Hello, World from web-server-78ddf46b64-qq7p4”.</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pod/web-server-78ddf46b64-h9qcq -- cat /var/www/html/</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content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index.html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from the second pod (web-server-78ddf46b64-h9qcq). The output is the same, “Hello, World from web-server-78ddf46b64-qq7p4”.</a:t>
            </a:r>
          </a:p>
        </p:txBody>
      </p:sp>
      <p:pic>
        <p:nvPicPr>
          <p:cNvPr id="4" name="Picture 3">
            <a:extLst>
              <a:ext uri="{FF2B5EF4-FFF2-40B4-BE49-F238E27FC236}">
                <a16:creationId xmlns:a16="http://schemas.microsoft.com/office/drawing/2014/main" id="{E5D76945-6B23-1050-4230-970FEC6BCC48}"/>
              </a:ext>
            </a:extLst>
          </p:cNvPr>
          <p:cNvPicPr>
            <a:picLocks noChangeAspect="1"/>
          </p:cNvPicPr>
          <p:nvPr/>
        </p:nvPicPr>
        <p:blipFill>
          <a:blip r:embed="rId3"/>
          <a:stretch>
            <a:fillRect/>
          </a:stretch>
        </p:blipFill>
        <p:spPr>
          <a:xfrm>
            <a:off x="524108" y="1207171"/>
            <a:ext cx="7772400" cy="575733"/>
          </a:xfrm>
          <a:prstGeom prst="rect">
            <a:avLst/>
          </a:prstGeom>
        </p:spPr>
      </p:pic>
    </p:spTree>
    <p:extLst>
      <p:ext uri="{BB962C8B-B14F-4D97-AF65-F5344CB8AC3E}">
        <p14:creationId xmlns:p14="http://schemas.microsoft.com/office/powerpoint/2010/main" val="236610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396DBE0-15D8-51A4-F885-23A756EB2F4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FC807C8-8B4C-6D28-A120-8AFCB37F0B7B}"/>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for creating and verifying a </a:t>
            </a:r>
            <a:r>
              <a:rPr lang="en-US" dirty="0" err="1"/>
              <a:t>statefulset</a:t>
            </a:r>
            <a:r>
              <a:rPr lang="en-US" dirty="0"/>
              <a:t> </a:t>
            </a:r>
          </a:p>
        </p:txBody>
      </p:sp>
      <p:sp>
        <p:nvSpPr>
          <p:cNvPr id="6" name="TextBox 5">
            <a:extLst>
              <a:ext uri="{FF2B5EF4-FFF2-40B4-BE49-F238E27FC236}">
                <a16:creationId xmlns:a16="http://schemas.microsoft.com/office/drawing/2014/main" id="{EC7D6EFF-137B-F6CD-7AE0-D3F9E053A5FB}"/>
              </a:ext>
            </a:extLst>
          </p:cNvPr>
          <p:cNvSpPr txBox="1"/>
          <p:nvPr/>
        </p:nvSpPr>
        <p:spPr>
          <a:xfrm>
            <a:off x="349918" y="2967984"/>
            <a:ext cx="8560325" cy="1938992"/>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vim ~/DO180/labs/storage-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statefulset-db.yml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statefulset-db.yml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for editing using the vim editor.</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-f ~/DO180/labs/storage-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statefulset-db.yml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the specified YAML file.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status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StatefulSet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initially showing 0/2 pods as ready, indicating that the pods are still being created.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-l app=database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with the label app=database</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 shot of a computer&#10;&#10;Description automatically generated">
            <a:extLst>
              <a:ext uri="{FF2B5EF4-FFF2-40B4-BE49-F238E27FC236}">
                <a16:creationId xmlns:a16="http://schemas.microsoft.com/office/drawing/2014/main" id="{BC3CF9A6-EE75-F5A4-5F15-A69B92D136F4}"/>
              </a:ext>
            </a:extLst>
          </p:cNvPr>
          <p:cNvPicPr>
            <a:picLocks noChangeAspect="1"/>
          </p:cNvPicPr>
          <p:nvPr/>
        </p:nvPicPr>
        <p:blipFill>
          <a:blip r:embed="rId3"/>
          <a:stretch>
            <a:fillRect/>
          </a:stretch>
        </p:blipFill>
        <p:spPr>
          <a:xfrm>
            <a:off x="553677" y="769644"/>
            <a:ext cx="7772400" cy="1907199"/>
          </a:xfrm>
          <a:prstGeom prst="rect">
            <a:avLst/>
          </a:prstGeom>
        </p:spPr>
      </p:pic>
    </p:spTree>
    <p:extLst>
      <p:ext uri="{BB962C8B-B14F-4D97-AF65-F5344CB8AC3E}">
        <p14:creationId xmlns:p14="http://schemas.microsoft.com/office/powerpoint/2010/main" val="281040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CF0A5F-29FC-95E6-043F-B8A6A3F880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664561E-D4BA-C279-A96E-2D645A0D360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executing MySQL Commands in Pods</a:t>
            </a:r>
          </a:p>
        </p:txBody>
      </p:sp>
      <p:sp>
        <p:nvSpPr>
          <p:cNvPr id="6" name="TextBox 5">
            <a:extLst>
              <a:ext uri="{FF2B5EF4-FFF2-40B4-BE49-F238E27FC236}">
                <a16:creationId xmlns:a16="http://schemas.microsoft.com/office/drawing/2014/main" id="{B6A6AED5-2970-7167-7AD1-A9310E92F5D4}"/>
              </a:ext>
            </a:extLst>
          </p:cNvPr>
          <p:cNvSpPr txBox="1"/>
          <p:nvPr/>
        </p:nvSpPr>
        <p:spPr>
          <a:xfrm>
            <a:off x="482463" y="2012082"/>
            <a:ext cx="8179073"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pod/dbserver-0 --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-predhat123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 'create table items (count INT);'"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command inside the dbserver-0 pod to create a new table named items with a single column count of type INT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database using MySQL credentials (username: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password: redhat123).</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pod/dbserver-1 --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-predhat123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 'create table inventory (count INT);'":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 similar command in the dbserver-1 pod to create another table named inventory with a column count of type INT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database.</a:t>
            </a:r>
          </a:p>
        </p:txBody>
      </p:sp>
      <p:pic>
        <p:nvPicPr>
          <p:cNvPr id="4" name="Picture 3">
            <a:extLst>
              <a:ext uri="{FF2B5EF4-FFF2-40B4-BE49-F238E27FC236}">
                <a16:creationId xmlns:a16="http://schemas.microsoft.com/office/drawing/2014/main" id="{BFB4814B-FD41-98D2-FB36-5D574C0578AC}"/>
              </a:ext>
            </a:extLst>
          </p:cNvPr>
          <p:cNvPicPr>
            <a:picLocks noChangeAspect="1"/>
          </p:cNvPicPr>
          <p:nvPr/>
        </p:nvPicPr>
        <p:blipFill>
          <a:blip r:embed="rId3"/>
          <a:stretch>
            <a:fillRect/>
          </a:stretch>
        </p:blipFill>
        <p:spPr>
          <a:xfrm>
            <a:off x="614586" y="1007380"/>
            <a:ext cx="7772400" cy="660811"/>
          </a:xfrm>
          <a:prstGeom prst="rect">
            <a:avLst/>
          </a:prstGeom>
        </p:spPr>
      </p:pic>
    </p:spTree>
    <p:extLst>
      <p:ext uri="{BB962C8B-B14F-4D97-AF65-F5344CB8AC3E}">
        <p14:creationId xmlns:p14="http://schemas.microsoft.com/office/powerpoint/2010/main" val="2970319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66D0361-8A06-A651-6E53-254BC9BF06D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F7FBC23-9CA5-D1B6-CAC7-5CFD52D288D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verifying PVC and database tables</a:t>
            </a:r>
          </a:p>
        </p:txBody>
      </p:sp>
      <p:sp>
        <p:nvSpPr>
          <p:cNvPr id="5" name="TextBox 4">
            <a:extLst>
              <a:ext uri="{FF2B5EF4-FFF2-40B4-BE49-F238E27FC236}">
                <a16:creationId xmlns:a16="http://schemas.microsoft.com/office/drawing/2014/main" id="{1909A951-FE5F-0908-0AF0-71E237FBA767}"/>
              </a:ext>
            </a:extLst>
          </p:cNvPr>
          <p:cNvSpPr txBox="1"/>
          <p:nvPr/>
        </p:nvSpPr>
        <p:spPr>
          <a:xfrm>
            <a:off x="226879" y="3121336"/>
            <a:ext cx="8848367" cy="1938992"/>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 app=database: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Lists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(PVCs) with the label app=database</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dbserver-1 -o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spec.volumes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persistentVolumeClaim.claimName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Retrieves the claim name for dbserver-1, confirming it’s associated with data-dbserver-1.</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pod/dbserver-0 --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-predhat123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 'show tables;'"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MySQL command inside dbserver-0 to display tables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database, showing the items table.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pod/dbserver-1 --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-predhat123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 'show tables;'":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 MySQL command inside dbserver-1 to display tables, showing the inventory table.</a:t>
            </a:r>
          </a:p>
        </p:txBody>
      </p:sp>
      <p:pic>
        <p:nvPicPr>
          <p:cNvPr id="3" name="Picture 2" descr="A screen shot of a computer&#10;&#10;Description automatically generated">
            <a:extLst>
              <a:ext uri="{FF2B5EF4-FFF2-40B4-BE49-F238E27FC236}">
                <a16:creationId xmlns:a16="http://schemas.microsoft.com/office/drawing/2014/main" id="{140C63F2-2979-9CE9-D6B2-3D6A71826067}"/>
              </a:ext>
            </a:extLst>
          </p:cNvPr>
          <p:cNvPicPr>
            <a:picLocks noChangeAspect="1"/>
          </p:cNvPicPr>
          <p:nvPr/>
        </p:nvPicPr>
        <p:blipFill>
          <a:blip r:embed="rId3"/>
          <a:stretch>
            <a:fillRect/>
          </a:stretch>
        </p:blipFill>
        <p:spPr>
          <a:xfrm>
            <a:off x="1112061" y="763830"/>
            <a:ext cx="6587530" cy="2220001"/>
          </a:xfrm>
          <a:prstGeom prst="rect">
            <a:avLst/>
          </a:prstGeom>
        </p:spPr>
      </p:pic>
    </p:spTree>
    <p:extLst>
      <p:ext uri="{BB962C8B-B14F-4D97-AF65-F5344CB8AC3E}">
        <p14:creationId xmlns:p14="http://schemas.microsoft.com/office/powerpoint/2010/main" val="2950201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E9C88EC-74B6-F8FB-2DC2-8BB33EA9785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0AEC1D-B580-8736-0B3A-8D6E63B8EFF6}"/>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deleting and recovering a pod </a:t>
            </a:r>
          </a:p>
        </p:txBody>
      </p:sp>
      <p:sp>
        <p:nvSpPr>
          <p:cNvPr id="6" name="TextBox 5">
            <a:extLst>
              <a:ext uri="{FF2B5EF4-FFF2-40B4-BE49-F238E27FC236}">
                <a16:creationId xmlns:a16="http://schemas.microsoft.com/office/drawing/2014/main" id="{26BF8FA5-9E06-1F6D-0C42-2D42A202472B}"/>
              </a:ext>
            </a:extLst>
          </p:cNvPr>
          <p:cNvSpPr txBox="1"/>
          <p:nvPr/>
        </p:nvSpPr>
        <p:spPr>
          <a:xfrm>
            <a:off x="724538" y="3222162"/>
            <a:ext cx="7734615" cy="1754326"/>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dbserver-0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Deletes the dbserver-0 pod.</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 app=database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Confirms that the PVCs data-dbserver-0 and data-dbserver-1 remain Bound, indicating that persistent storage was not lost despite the pod deletion.</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pod/dbserver-0 --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-predhat123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 'show tables;'":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 MySQL command inside the recreated dbserver-0 pod to display the tables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database, confirming that the items table still exists.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computer screen with white text&#10;&#10;Description automatically generated">
            <a:extLst>
              <a:ext uri="{FF2B5EF4-FFF2-40B4-BE49-F238E27FC236}">
                <a16:creationId xmlns:a16="http://schemas.microsoft.com/office/drawing/2014/main" id="{0B1E5F25-9334-6EAA-FBCF-261454B4FF73}"/>
              </a:ext>
            </a:extLst>
          </p:cNvPr>
          <p:cNvPicPr>
            <a:picLocks noChangeAspect="1"/>
          </p:cNvPicPr>
          <p:nvPr/>
        </p:nvPicPr>
        <p:blipFill>
          <a:blip r:embed="rId3"/>
          <a:stretch>
            <a:fillRect/>
          </a:stretch>
        </p:blipFill>
        <p:spPr>
          <a:xfrm>
            <a:off x="614586" y="835230"/>
            <a:ext cx="7772400" cy="2017058"/>
          </a:xfrm>
          <a:prstGeom prst="rect">
            <a:avLst/>
          </a:prstGeom>
        </p:spPr>
      </p:pic>
    </p:spTree>
    <p:extLst>
      <p:ext uri="{BB962C8B-B14F-4D97-AF65-F5344CB8AC3E}">
        <p14:creationId xmlns:p14="http://schemas.microsoft.com/office/powerpoint/2010/main" val="2462146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E84160C-980E-7933-DF3E-B1F7ADA828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3E2AE52-C3CD-99B2-C55C-5A1E822477E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secrets and </a:t>
            </a:r>
            <a:r>
              <a:rPr lang="en-US" dirty="0" err="1"/>
              <a:t>configmaps</a:t>
            </a:r>
            <a:r>
              <a:rPr lang="en-US" dirty="0"/>
              <a:t> </a:t>
            </a:r>
          </a:p>
        </p:txBody>
      </p:sp>
      <p:sp>
        <p:nvSpPr>
          <p:cNvPr id="6" name="TextBox 5">
            <a:extLst>
              <a:ext uri="{FF2B5EF4-FFF2-40B4-BE49-F238E27FC236}">
                <a16:creationId xmlns:a16="http://schemas.microsoft.com/office/drawing/2014/main" id="{D84B28A4-57F6-61C0-0B07-8F748625AB7B}"/>
              </a:ext>
            </a:extLst>
          </p:cNvPr>
          <p:cNvSpPr txBox="1"/>
          <p:nvPr/>
        </p:nvSpPr>
        <p:spPr>
          <a:xfrm>
            <a:off x="535923" y="2621249"/>
            <a:ext cx="7772400"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secret generic world-cred --from-literal user=</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--from-literal password=redhat123 --from-literal database=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world_x</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Creates a secret named world-cred with literal values for user, password, and database.</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--from-file ~/DO180/labs/storage-review/</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Creates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located in the specified path.</a:t>
            </a:r>
          </a:p>
        </p:txBody>
      </p:sp>
      <p:pic>
        <p:nvPicPr>
          <p:cNvPr id="3" name="Picture 2" descr="A screen shot of a computer&#10;&#10;Description automatically generated">
            <a:extLst>
              <a:ext uri="{FF2B5EF4-FFF2-40B4-BE49-F238E27FC236}">
                <a16:creationId xmlns:a16="http://schemas.microsoft.com/office/drawing/2014/main" id="{ACF7F6BB-EF1A-2667-0795-363E556CFBD6}"/>
              </a:ext>
            </a:extLst>
          </p:cNvPr>
          <p:cNvPicPr>
            <a:picLocks noChangeAspect="1"/>
          </p:cNvPicPr>
          <p:nvPr/>
        </p:nvPicPr>
        <p:blipFill>
          <a:blip r:embed="rId3"/>
          <a:stretch>
            <a:fillRect/>
          </a:stretch>
        </p:blipFill>
        <p:spPr>
          <a:xfrm>
            <a:off x="614586" y="879286"/>
            <a:ext cx="7772400" cy="1346082"/>
          </a:xfrm>
          <a:prstGeom prst="rect">
            <a:avLst/>
          </a:prstGeom>
        </p:spPr>
      </p:pic>
    </p:spTree>
    <p:extLst>
      <p:ext uri="{BB962C8B-B14F-4D97-AF65-F5344CB8AC3E}">
        <p14:creationId xmlns:p14="http://schemas.microsoft.com/office/powerpoint/2010/main" val="1742579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5AFEEA-DCFE-272D-2A98-C8685A197B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809BA03-C173-C23D-0FC2-E5FE4874033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a deployment and injecting secrets as env variables</a:t>
            </a:r>
          </a:p>
        </p:txBody>
      </p:sp>
      <p:sp>
        <p:nvSpPr>
          <p:cNvPr id="5" name="TextBox 4">
            <a:extLst>
              <a:ext uri="{FF2B5EF4-FFF2-40B4-BE49-F238E27FC236}">
                <a16:creationId xmlns:a16="http://schemas.microsoft.com/office/drawing/2014/main" id="{FC743526-70C7-5939-C1F2-37DBC3493354}"/>
              </a:ext>
            </a:extLst>
          </p:cNvPr>
          <p:cNvSpPr txBox="1"/>
          <p:nvPr/>
        </p:nvSpPr>
        <p:spPr>
          <a:xfrm>
            <a:off x="553677" y="2161706"/>
            <a:ext cx="8291850" cy="156966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/mysql-app:v1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deployment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the specified MySQL image.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env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--from secret/world-cred --prefix MYSQL_: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Sets environment variables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using the world-cred secret, adding the MYSQL_ prefix to each variable. This results in environment variables like MYSQL_USER, MYSQL_PASSWORD, and MYSQL_DATABASE.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Lists the pods, showing that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is running with the name dbserver-7dcd455575-8pjsn.</a:t>
            </a:r>
          </a:p>
        </p:txBody>
      </p:sp>
      <p:pic>
        <p:nvPicPr>
          <p:cNvPr id="4" name="Picture 3">
            <a:extLst>
              <a:ext uri="{FF2B5EF4-FFF2-40B4-BE49-F238E27FC236}">
                <a16:creationId xmlns:a16="http://schemas.microsoft.com/office/drawing/2014/main" id="{327AAAEC-D1B1-E6DD-CD05-144C03D41E9F}"/>
              </a:ext>
            </a:extLst>
          </p:cNvPr>
          <p:cNvPicPr>
            <a:picLocks noChangeAspect="1"/>
          </p:cNvPicPr>
          <p:nvPr/>
        </p:nvPicPr>
        <p:blipFill>
          <a:blip r:embed="rId3"/>
          <a:stretch>
            <a:fillRect/>
          </a:stretch>
        </p:blipFill>
        <p:spPr>
          <a:xfrm>
            <a:off x="553677" y="1071560"/>
            <a:ext cx="7772400" cy="910967"/>
          </a:xfrm>
          <a:prstGeom prst="rect">
            <a:avLst/>
          </a:prstGeom>
        </p:spPr>
      </p:pic>
    </p:spTree>
    <p:extLst>
      <p:ext uri="{BB962C8B-B14F-4D97-AF65-F5344CB8AC3E}">
        <p14:creationId xmlns:p14="http://schemas.microsoft.com/office/powerpoint/2010/main" val="265759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026155-CB91-190C-0C46-854C0DE9E52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2A9DF5A-3D20-2A23-D073-6959491708F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attaching  PVC to a deployment</a:t>
            </a:r>
            <a:br>
              <a:rPr lang="en-US" dirty="0"/>
            </a:br>
            <a:endParaRPr lang="en-US" dirty="0"/>
          </a:p>
        </p:txBody>
      </p:sp>
      <p:sp>
        <p:nvSpPr>
          <p:cNvPr id="5" name="TextBox 4">
            <a:extLst>
              <a:ext uri="{FF2B5EF4-FFF2-40B4-BE49-F238E27FC236}">
                <a16:creationId xmlns:a16="http://schemas.microsoft.com/office/drawing/2014/main" id="{21610771-0406-FD33-D025-A609F8C4654F}"/>
              </a:ext>
            </a:extLst>
          </p:cNvPr>
          <p:cNvSpPr txBox="1"/>
          <p:nvPr/>
        </p:nvSpPr>
        <p:spPr>
          <a:xfrm>
            <a:off x="614586" y="2635816"/>
            <a:ext cx="7869396" cy="2123658"/>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--add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dbserver-lvm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--mount-path /var/lib/</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--claim-class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lvms-vgl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dbserver-lvm-pvc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persistent volume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dbserver-lvm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using a PVC with the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dbserver-lvm-pvc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volume is set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(RWO) mode, has a size of 1Gi, and is mounted at /var/lib/</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Displays the PVCs, confirming that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dbserver-lvm-pvc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Bound to a volume with a capacity of 1Gi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lvms-vgl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storage class.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showing that the dbserver-6558858d8d-zwl9k pod is running and has been updated with the newly attached volume.</a:t>
            </a:r>
          </a:p>
        </p:txBody>
      </p:sp>
      <p:pic>
        <p:nvPicPr>
          <p:cNvPr id="4" name="Picture 3" descr="A screen shot of a computer&#10;&#10;Description automatically generated">
            <a:extLst>
              <a:ext uri="{FF2B5EF4-FFF2-40B4-BE49-F238E27FC236}">
                <a16:creationId xmlns:a16="http://schemas.microsoft.com/office/drawing/2014/main" id="{BF7C83AB-A1FB-0A92-24BF-0E928061BD5C}"/>
              </a:ext>
            </a:extLst>
          </p:cNvPr>
          <p:cNvPicPr>
            <a:picLocks noChangeAspect="1"/>
          </p:cNvPicPr>
          <p:nvPr/>
        </p:nvPicPr>
        <p:blipFill>
          <a:blip r:embed="rId3"/>
          <a:stretch>
            <a:fillRect/>
          </a:stretch>
        </p:blipFill>
        <p:spPr>
          <a:xfrm>
            <a:off x="614586" y="1127768"/>
            <a:ext cx="7772400" cy="1146160"/>
          </a:xfrm>
          <a:prstGeom prst="rect">
            <a:avLst/>
          </a:prstGeom>
        </p:spPr>
      </p:pic>
    </p:spTree>
    <p:extLst>
      <p:ext uri="{BB962C8B-B14F-4D97-AF65-F5344CB8AC3E}">
        <p14:creationId xmlns:p14="http://schemas.microsoft.com/office/powerpoint/2010/main" val="3142690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1194BC8-9F85-6325-C113-7FB524980A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78DC4DD-A6A4-1495-125C-507261A1EA9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mounting a </a:t>
            </a:r>
            <a:r>
              <a:rPr lang="en-US" dirty="0" err="1"/>
              <a:t>configMap</a:t>
            </a:r>
            <a:r>
              <a:rPr lang="en-US" dirty="0"/>
              <a:t> as a volume in deployment</a:t>
            </a:r>
          </a:p>
        </p:txBody>
      </p:sp>
      <p:sp>
        <p:nvSpPr>
          <p:cNvPr id="6" name="TextBox 5">
            <a:extLst>
              <a:ext uri="{FF2B5EF4-FFF2-40B4-BE49-F238E27FC236}">
                <a16:creationId xmlns:a16="http://schemas.microsoft.com/office/drawing/2014/main" id="{19F1F82B-5994-28B4-625A-CD2605624556}"/>
              </a:ext>
            </a:extLst>
          </p:cNvPr>
          <p:cNvSpPr txBox="1"/>
          <p:nvPr/>
        </p:nvSpPr>
        <p:spPr>
          <a:xfrm>
            <a:off x="685799" y="2209013"/>
            <a:ext cx="8179073" cy="646331"/>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deployment/file-sharing --add --name config-map-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vpc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/home/database-files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volume named config-map-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vpc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the file-sharing deployment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ConfigMap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volume is mounted at the path /home/database-files.</a:t>
            </a:r>
          </a:p>
        </p:txBody>
      </p:sp>
      <p:pic>
        <p:nvPicPr>
          <p:cNvPr id="3" name="Picture 2">
            <a:extLst>
              <a:ext uri="{FF2B5EF4-FFF2-40B4-BE49-F238E27FC236}">
                <a16:creationId xmlns:a16="http://schemas.microsoft.com/office/drawing/2014/main" id="{A2C47846-E0C2-FAA8-F867-081D99B7C0CB}"/>
              </a:ext>
            </a:extLst>
          </p:cNvPr>
          <p:cNvPicPr>
            <a:picLocks noChangeAspect="1"/>
          </p:cNvPicPr>
          <p:nvPr/>
        </p:nvPicPr>
        <p:blipFill>
          <a:blip r:embed="rId3"/>
          <a:stretch>
            <a:fillRect/>
          </a:stretch>
        </p:blipFill>
        <p:spPr>
          <a:xfrm>
            <a:off x="817923" y="1197155"/>
            <a:ext cx="7772400" cy="449791"/>
          </a:xfrm>
          <a:prstGeom prst="rect">
            <a:avLst/>
          </a:prstGeom>
        </p:spPr>
      </p:pic>
    </p:spTree>
    <p:extLst>
      <p:ext uri="{BB962C8B-B14F-4D97-AF65-F5344CB8AC3E}">
        <p14:creationId xmlns:p14="http://schemas.microsoft.com/office/powerpoint/2010/main" val="352790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50EC02-3F8A-2644-8587-FE58C255EBC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17B9D05-FD3C-FC5B-B40D-0908D1B432CB}"/>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Persistent Volumes (PVs)</a:t>
            </a:r>
          </a:p>
        </p:txBody>
      </p:sp>
      <p:sp>
        <p:nvSpPr>
          <p:cNvPr id="3" name="TextBox 2">
            <a:extLst>
              <a:ext uri="{FF2B5EF4-FFF2-40B4-BE49-F238E27FC236}">
                <a16:creationId xmlns:a16="http://schemas.microsoft.com/office/drawing/2014/main" id="{923B0C9A-6330-348A-3851-B6D57840958F}"/>
              </a:ext>
            </a:extLst>
          </p:cNvPr>
          <p:cNvSpPr txBox="1"/>
          <p:nvPr/>
        </p:nvSpPr>
        <p:spPr>
          <a:xfrm>
            <a:off x="411249" y="863590"/>
            <a:ext cx="8548396" cy="4524315"/>
          </a:xfrm>
          <a:prstGeom prst="rect">
            <a:avLst/>
          </a:prstGeom>
          <a:noFill/>
        </p:spPr>
        <p:txBody>
          <a:bodyPr wrap="square" rtlCol="0">
            <a:spAutoFit/>
          </a:bodyPr>
          <a:lstStyle/>
          <a:p>
            <a:pPr marL="285750" indent="-2857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 Persistent Volume (PV) is a storage resource in Kubernetes that exists independently of the lifecycle of pods, allowing data to persist even if the pod is deleted or restarted. There are two methods to provision PVs:</a:t>
            </a:r>
          </a:p>
          <a:p>
            <a:pPr marL="285750" lvl="6" indent="-2857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Static Provisioning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cluster administrator manually creates PVs beforehand, specifying the available storage types and characteristics.</a:t>
            </a:r>
          </a:p>
          <a:p>
            <a:pPr marL="285750" lvl="4" indent="-2857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Dynamic Provisioning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PVs are created on-demand using storage classes based on the requests from Persistent Volume Claims (PVCs).</a:t>
            </a:r>
          </a:p>
          <a:p>
            <a:pPr lvl="4"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lvl="4" indent="-171450" algn="just">
              <a:buFontTx/>
              <a:buChar char="-"/>
            </a:pP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There are 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ifferent storage types offer different levels of performance, reliability, and cost. Common types include:</a:t>
            </a:r>
          </a:p>
          <a:p>
            <a:pPr marL="171450" lvl="3" indent="-1714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emptyDir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directory for temporary storage that’s available as long as the pod runs. Once the pod stops, the   data is lost.</a:t>
            </a:r>
          </a:p>
          <a:p>
            <a:pPr lvl="3"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lvl="3" indent="-1714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hostPath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Maps a file or directory from the host node to the pod, suitable only for development or testing scenarios. It requires privileged access and is not recommended for production.</a:t>
            </a:r>
          </a:p>
          <a:p>
            <a:pPr lvl="3"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lvl="6" indent="-1714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iSCSI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Offers an IP-based storage solution that allows pods to consume storage at the block level, making it suitable       for applications that need high-performance storage.</a:t>
            </a:r>
          </a:p>
          <a:p>
            <a:pPr lvl="6"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lvl="3" indent="-1714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local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Provides access to local storage devices such as disks or partitions but depends on the availability of the underlying node.</a:t>
            </a:r>
          </a:p>
          <a:p>
            <a:pPr lvl="3"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lvl="3" indent="-171450" algn="just">
              <a:buFont typeface="Arial" panose="020B0604020202020204" pitchFamily="34" charset="0"/>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Provides a shared storage solution that multiple pods can access concurrently, making it ideal for applications that require shared data access.</a:t>
            </a:r>
          </a:p>
          <a:p>
            <a:pPr marL="171450" indent="-171450" algn="just">
              <a:buFont typeface="Arial" panose="020B0604020202020204" pitchFamily="34" charset="0"/>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92255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A4C257F-A521-2D4C-71CC-DD3D4D757AC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B97E8D5-F3AD-2807-B352-C2E5D483A97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scaling and exposing deployment</a:t>
            </a:r>
          </a:p>
        </p:txBody>
      </p:sp>
      <p:sp>
        <p:nvSpPr>
          <p:cNvPr id="5" name="TextBox 4">
            <a:extLst>
              <a:ext uri="{FF2B5EF4-FFF2-40B4-BE49-F238E27FC236}">
                <a16:creationId xmlns:a16="http://schemas.microsoft.com/office/drawing/2014/main" id="{F841BA6E-3E6C-17E4-26D1-8CE1C7816EC1}"/>
              </a:ext>
            </a:extLst>
          </p:cNvPr>
          <p:cNvSpPr txBox="1"/>
          <p:nvPr/>
        </p:nvSpPr>
        <p:spPr>
          <a:xfrm>
            <a:off x="411251" y="2789209"/>
            <a:ext cx="8179072" cy="249299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--port 3306 --target-port 3306</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as a service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on port 3306.</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file-sharing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/php-webapp-mysql:v1</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deployment named file-sharing using the specified PHP web application image.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 file-sharing --replicas 2</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Scales the file-sharing deployment to 2 replicas.</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file-sharing --name file-sharing --port 8080 --target-port 8080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Re-executes the command correctly, successfully exposing the service.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service/file-sharing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route to expose the file-sharing service externally.</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10;&#10;Description automatically generated">
            <a:extLst>
              <a:ext uri="{FF2B5EF4-FFF2-40B4-BE49-F238E27FC236}">
                <a16:creationId xmlns:a16="http://schemas.microsoft.com/office/drawing/2014/main" id="{8642F5D3-D8BB-CB45-FC1F-688E3C6C0FE3}"/>
              </a:ext>
            </a:extLst>
          </p:cNvPr>
          <p:cNvPicPr>
            <a:picLocks noChangeAspect="1"/>
          </p:cNvPicPr>
          <p:nvPr/>
        </p:nvPicPr>
        <p:blipFill>
          <a:blip r:embed="rId3"/>
          <a:stretch>
            <a:fillRect/>
          </a:stretch>
        </p:blipFill>
        <p:spPr>
          <a:xfrm>
            <a:off x="553677" y="998164"/>
            <a:ext cx="7772400" cy="1608392"/>
          </a:xfrm>
          <a:prstGeom prst="rect">
            <a:avLst/>
          </a:prstGeom>
        </p:spPr>
      </p:pic>
    </p:spTree>
    <p:extLst>
      <p:ext uri="{BB962C8B-B14F-4D97-AF65-F5344CB8AC3E}">
        <p14:creationId xmlns:p14="http://schemas.microsoft.com/office/powerpoint/2010/main" val="3329013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01C4CFF-6E79-3419-652A-C536A584711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F1A5953-3DE4-A0C1-842F-1A97AB31B92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verifying pod status and accessing data</a:t>
            </a:r>
          </a:p>
        </p:txBody>
      </p:sp>
      <p:sp>
        <p:nvSpPr>
          <p:cNvPr id="5" name="TextBox 4">
            <a:extLst>
              <a:ext uri="{FF2B5EF4-FFF2-40B4-BE49-F238E27FC236}">
                <a16:creationId xmlns:a16="http://schemas.microsoft.com/office/drawing/2014/main" id="{A738B91F-7DDB-854F-5BEB-95B38F18C669}"/>
              </a:ext>
            </a:extLst>
          </p:cNvPr>
          <p:cNvSpPr txBox="1"/>
          <p:nvPr/>
        </p:nvSpPr>
        <p:spPr>
          <a:xfrm>
            <a:off x="482464" y="3179218"/>
            <a:ext cx="8179072"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Displays the current pods.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pod/file-sharing-75c98d474c-pdqs5 -- head /home/database-files/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Executes a command inside the file-sharing pod to display the first few lines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stored at /home/database-files.</a:t>
            </a:r>
          </a:p>
        </p:txBody>
      </p:sp>
      <p:pic>
        <p:nvPicPr>
          <p:cNvPr id="3" name="Picture 2" descr="A computer screen shot of a black screen&#10;&#10;Description automatically generated">
            <a:extLst>
              <a:ext uri="{FF2B5EF4-FFF2-40B4-BE49-F238E27FC236}">
                <a16:creationId xmlns:a16="http://schemas.microsoft.com/office/drawing/2014/main" id="{67C7D95F-1E72-B49E-1387-0F37443A663A}"/>
              </a:ext>
            </a:extLst>
          </p:cNvPr>
          <p:cNvPicPr>
            <a:picLocks noChangeAspect="1"/>
          </p:cNvPicPr>
          <p:nvPr/>
        </p:nvPicPr>
        <p:blipFill>
          <a:blip r:embed="rId3"/>
          <a:stretch>
            <a:fillRect/>
          </a:stretch>
        </p:blipFill>
        <p:spPr>
          <a:xfrm>
            <a:off x="553677" y="824922"/>
            <a:ext cx="7772400" cy="2139770"/>
          </a:xfrm>
          <a:prstGeom prst="rect">
            <a:avLst/>
          </a:prstGeom>
        </p:spPr>
      </p:pic>
    </p:spTree>
    <p:extLst>
      <p:ext uri="{BB962C8B-B14F-4D97-AF65-F5344CB8AC3E}">
        <p14:creationId xmlns:p14="http://schemas.microsoft.com/office/powerpoint/2010/main" val="8576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20BB78D-6BF4-E413-30A0-457CB5F2199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3DBE055-2911-B803-D163-A953BD53CA6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adding a </a:t>
            </a:r>
            <a:r>
              <a:rPr lang="en-US" dirty="0" err="1"/>
              <a:t>pvc</a:t>
            </a:r>
            <a:r>
              <a:rPr lang="en-US" dirty="0"/>
              <a:t> to a deployment</a:t>
            </a:r>
          </a:p>
        </p:txBody>
      </p:sp>
      <p:sp>
        <p:nvSpPr>
          <p:cNvPr id="4" name="TextBox 3">
            <a:extLst>
              <a:ext uri="{FF2B5EF4-FFF2-40B4-BE49-F238E27FC236}">
                <a16:creationId xmlns:a16="http://schemas.microsoft.com/office/drawing/2014/main" id="{920BC66D-9261-E1C3-EA1E-6482585DABC3}"/>
              </a:ext>
            </a:extLst>
          </p:cNvPr>
          <p:cNvSpPr txBox="1"/>
          <p:nvPr/>
        </p:nvSpPr>
        <p:spPr>
          <a:xfrm>
            <a:off x="614585" y="2161728"/>
            <a:ext cx="7714864" cy="1015663"/>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deployment/file-sharing --add --name shared-volume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--claim-mode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rwo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--claim-size 1Gi --mount-path /home/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--claim-class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--claim-name shared-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volume named shared-volume to the file-sharing deployment using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 with the name shared-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volume is set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(RWO) access mode, has a size of 1Gi, uses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nfs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-storage storage class, and is mounted at /home/</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p:txBody>
      </p:sp>
      <p:pic>
        <p:nvPicPr>
          <p:cNvPr id="3" name="Picture 2">
            <a:extLst>
              <a:ext uri="{FF2B5EF4-FFF2-40B4-BE49-F238E27FC236}">
                <a16:creationId xmlns:a16="http://schemas.microsoft.com/office/drawing/2014/main" id="{EEB747FD-DFB4-E7C1-2481-C0824CDBF819}"/>
              </a:ext>
            </a:extLst>
          </p:cNvPr>
          <p:cNvPicPr>
            <a:picLocks noChangeAspect="1"/>
          </p:cNvPicPr>
          <p:nvPr/>
        </p:nvPicPr>
        <p:blipFill>
          <a:blip r:embed="rId3"/>
          <a:stretch>
            <a:fillRect/>
          </a:stretch>
        </p:blipFill>
        <p:spPr>
          <a:xfrm>
            <a:off x="614585" y="1267173"/>
            <a:ext cx="7772400" cy="359417"/>
          </a:xfrm>
          <a:prstGeom prst="rect">
            <a:avLst/>
          </a:prstGeom>
        </p:spPr>
      </p:pic>
    </p:spTree>
    <p:extLst>
      <p:ext uri="{BB962C8B-B14F-4D97-AF65-F5344CB8AC3E}">
        <p14:creationId xmlns:p14="http://schemas.microsoft.com/office/powerpoint/2010/main" val="2840919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B10032B-CAAE-AFAE-A891-7851F3A49FF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59950CC-9710-C91E-3EA4-A4FE29EA4D2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copying and verifying file transferring in pods</a:t>
            </a:r>
          </a:p>
        </p:txBody>
      </p:sp>
      <p:sp>
        <p:nvSpPr>
          <p:cNvPr id="4" name="TextBox 3">
            <a:extLst>
              <a:ext uri="{FF2B5EF4-FFF2-40B4-BE49-F238E27FC236}">
                <a16:creationId xmlns:a16="http://schemas.microsoft.com/office/drawing/2014/main" id="{4D5973D8-05EE-5616-F98A-76428D339E2E}"/>
              </a:ext>
            </a:extLst>
          </p:cNvPr>
          <p:cNvSpPr txBox="1"/>
          <p:nvPr/>
        </p:nvSpPr>
        <p:spPr>
          <a:xfrm>
            <a:off x="498406" y="2783318"/>
            <a:ext cx="8019952" cy="2308324"/>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current pods, showing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 and multiple file-sharing pods, with two of them running and two terminating.</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pod/file-sharing-5d7cf7b694-2qswz -- cp /home/database-files/</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Correctly copies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from the source to the destination directory within the pod.</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pod/file-sharing-5d7cf7b694-2qswz -- ls /home/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Lists the contents of /home/</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verify that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successfully copied.</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342900" indent="-34290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screen shot of a computer&#10;&#10;Description automatically generated">
            <a:extLst>
              <a:ext uri="{FF2B5EF4-FFF2-40B4-BE49-F238E27FC236}">
                <a16:creationId xmlns:a16="http://schemas.microsoft.com/office/drawing/2014/main" id="{2001D474-D893-7160-FF60-EA0D2217BEF4}"/>
              </a:ext>
            </a:extLst>
          </p:cNvPr>
          <p:cNvPicPr>
            <a:picLocks noChangeAspect="1"/>
          </p:cNvPicPr>
          <p:nvPr/>
        </p:nvPicPr>
        <p:blipFill>
          <a:blip r:embed="rId3"/>
          <a:stretch>
            <a:fillRect/>
          </a:stretch>
        </p:blipFill>
        <p:spPr>
          <a:xfrm>
            <a:off x="614586" y="854055"/>
            <a:ext cx="7772400" cy="1587668"/>
          </a:xfrm>
          <a:prstGeom prst="rect">
            <a:avLst/>
          </a:prstGeom>
        </p:spPr>
      </p:pic>
    </p:spTree>
    <p:extLst>
      <p:ext uri="{BB962C8B-B14F-4D97-AF65-F5344CB8AC3E}">
        <p14:creationId xmlns:p14="http://schemas.microsoft.com/office/powerpoint/2010/main" val="152622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02A9549-CDEC-E617-B0D2-572400DD460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36A6AF-A4E0-E83F-4543-BBDD7A5C28D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removing a volume from a deployment</a:t>
            </a:r>
          </a:p>
        </p:txBody>
      </p:sp>
      <p:sp>
        <p:nvSpPr>
          <p:cNvPr id="4" name="TextBox 3">
            <a:extLst>
              <a:ext uri="{FF2B5EF4-FFF2-40B4-BE49-F238E27FC236}">
                <a16:creationId xmlns:a16="http://schemas.microsoft.com/office/drawing/2014/main" id="{2724A5BE-F623-F09B-DEB6-ACA6F3AD8B37}"/>
              </a:ext>
            </a:extLst>
          </p:cNvPr>
          <p:cNvSpPr txBox="1"/>
          <p:nvPr/>
        </p:nvSpPr>
        <p:spPr>
          <a:xfrm>
            <a:off x="478106" y="2366982"/>
            <a:ext cx="8340941" cy="830997"/>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deployment/file-sharing --remove --name=config-map-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vpc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Removes the volume named config-map-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vpc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from the file-sharing deployment.</a:t>
            </a:r>
          </a:p>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/file-sharing volume updated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Confirms that the volume has been successfully removed from the file-sharing deployment.</a:t>
            </a:r>
          </a:p>
        </p:txBody>
      </p:sp>
      <p:pic>
        <p:nvPicPr>
          <p:cNvPr id="3" name="Picture 2">
            <a:extLst>
              <a:ext uri="{FF2B5EF4-FFF2-40B4-BE49-F238E27FC236}">
                <a16:creationId xmlns:a16="http://schemas.microsoft.com/office/drawing/2014/main" id="{533A2411-0A62-A384-285A-F81B69FE7079}"/>
              </a:ext>
            </a:extLst>
          </p:cNvPr>
          <p:cNvPicPr>
            <a:picLocks noChangeAspect="1"/>
          </p:cNvPicPr>
          <p:nvPr/>
        </p:nvPicPr>
        <p:blipFill>
          <a:blip r:embed="rId3"/>
          <a:stretch>
            <a:fillRect/>
          </a:stretch>
        </p:blipFill>
        <p:spPr>
          <a:xfrm>
            <a:off x="478106" y="1298353"/>
            <a:ext cx="7772400" cy="332461"/>
          </a:xfrm>
          <a:prstGeom prst="rect">
            <a:avLst/>
          </a:prstGeom>
        </p:spPr>
      </p:pic>
    </p:spTree>
    <p:extLst>
      <p:ext uri="{BB962C8B-B14F-4D97-AF65-F5344CB8AC3E}">
        <p14:creationId xmlns:p14="http://schemas.microsoft.com/office/powerpoint/2010/main" val="3976722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883B574-0748-7D57-CFE5-BC061FAA4C6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7568AFE-B31F-4818-2C32-BD54F2E853B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adding and verifying persistent volume in deployment</a:t>
            </a:r>
          </a:p>
        </p:txBody>
      </p:sp>
      <p:sp>
        <p:nvSpPr>
          <p:cNvPr id="4" name="TextBox 3">
            <a:extLst>
              <a:ext uri="{FF2B5EF4-FFF2-40B4-BE49-F238E27FC236}">
                <a16:creationId xmlns:a16="http://schemas.microsoft.com/office/drawing/2014/main" id="{C26AC850-C403-9BA4-2FAB-B4D046418D4C}"/>
              </a:ext>
            </a:extLst>
          </p:cNvPr>
          <p:cNvSpPr txBox="1"/>
          <p:nvPr/>
        </p:nvSpPr>
        <p:spPr>
          <a:xfrm>
            <a:off x="504868" y="3292688"/>
            <a:ext cx="8340941" cy="1754326"/>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--add --name shared-volume --claim-name shared-</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--mount-path /home/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Adds a volume named shared-volume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dbserver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using the shared-</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mounts it at /home/</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pods, showing that dbserver-8c5bcdf-hvh4w is running, along with two file-sharing pods.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exec -it pod/dbserver-8c5bcdf-hvh4w -- head /home/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Correctly executes the head command to display the first few lines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file, showing MySQL dump details, character set configurations, and database information.</a:t>
            </a:r>
          </a:p>
        </p:txBody>
      </p:sp>
      <p:pic>
        <p:nvPicPr>
          <p:cNvPr id="5" name="Picture 4" descr="A screenshot of a computer&#10;&#10;Description automatically generated">
            <a:extLst>
              <a:ext uri="{FF2B5EF4-FFF2-40B4-BE49-F238E27FC236}">
                <a16:creationId xmlns:a16="http://schemas.microsoft.com/office/drawing/2014/main" id="{B4084921-DC52-556C-129A-CF8C04E9FB00}"/>
              </a:ext>
            </a:extLst>
          </p:cNvPr>
          <p:cNvPicPr>
            <a:picLocks noChangeAspect="1"/>
          </p:cNvPicPr>
          <p:nvPr/>
        </p:nvPicPr>
        <p:blipFill>
          <a:blip r:embed="rId3"/>
          <a:stretch>
            <a:fillRect/>
          </a:stretch>
        </p:blipFill>
        <p:spPr>
          <a:xfrm>
            <a:off x="823304" y="1084881"/>
            <a:ext cx="6691277" cy="2127641"/>
          </a:xfrm>
          <a:prstGeom prst="rect">
            <a:avLst/>
          </a:prstGeom>
        </p:spPr>
      </p:pic>
    </p:spTree>
    <p:extLst>
      <p:ext uri="{BB962C8B-B14F-4D97-AF65-F5344CB8AC3E}">
        <p14:creationId xmlns:p14="http://schemas.microsoft.com/office/powerpoint/2010/main" val="2817141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70F7ED5-4C83-F9BE-65B1-421640F42C8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2409FFA-9E67-5F4A-CBD8-1F5F633FBB77}"/>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importing data into MySQL from a mounted volume</a:t>
            </a:r>
          </a:p>
        </p:txBody>
      </p:sp>
      <p:sp>
        <p:nvSpPr>
          <p:cNvPr id="4" name="TextBox 3">
            <a:extLst>
              <a:ext uri="{FF2B5EF4-FFF2-40B4-BE49-F238E27FC236}">
                <a16:creationId xmlns:a16="http://schemas.microsoft.com/office/drawing/2014/main" id="{8B749707-0FCF-CC26-628A-E2EE291383F2}"/>
              </a:ext>
            </a:extLst>
          </p:cNvPr>
          <p:cNvSpPr txBox="1"/>
          <p:nvPr/>
        </p:nvSpPr>
        <p:spPr>
          <a:xfrm>
            <a:off x="491118" y="2817448"/>
            <a:ext cx="8340941"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Lists the current pods, showing that dbserver-8c5bcdf-hvh4w and two file-sharing pods are running.</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rsh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dbserver-8c5bcdf-hvh4w</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 a remote shell into the dbserver-8c5bcdf-hvh4w pod.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u$MYSQL_USER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p$MYSQL_PASSWORD</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world_x</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&lt;/home/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sharedfiles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insertdata.sql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Successfully runs the import, with a warning that using a password on the command line can be insecure.</a:t>
            </a:r>
          </a:p>
        </p:txBody>
      </p:sp>
      <p:pic>
        <p:nvPicPr>
          <p:cNvPr id="3" name="Picture 2" descr="A screen shot of a computer&#10;&#10;Description automatically generated">
            <a:extLst>
              <a:ext uri="{FF2B5EF4-FFF2-40B4-BE49-F238E27FC236}">
                <a16:creationId xmlns:a16="http://schemas.microsoft.com/office/drawing/2014/main" id="{5E56AA25-8266-0EDF-F702-ED6476548A1E}"/>
              </a:ext>
            </a:extLst>
          </p:cNvPr>
          <p:cNvPicPr>
            <a:picLocks noChangeAspect="1"/>
          </p:cNvPicPr>
          <p:nvPr/>
        </p:nvPicPr>
        <p:blipFill>
          <a:blip r:embed="rId3"/>
          <a:stretch>
            <a:fillRect/>
          </a:stretch>
        </p:blipFill>
        <p:spPr>
          <a:xfrm>
            <a:off x="685800" y="1052043"/>
            <a:ext cx="7772400" cy="1378974"/>
          </a:xfrm>
          <a:prstGeom prst="rect">
            <a:avLst/>
          </a:prstGeom>
        </p:spPr>
      </p:pic>
    </p:spTree>
    <p:extLst>
      <p:ext uri="{BB962C8B-B14F-4D97-AF65-F5344CB8AC3E}">
        <p14:creationId xmlns:p14="http://schemas.microsoft.com/office/powerpoint/2010/main" val="4114815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1ADF1-A222-09D5-6F23-3F218E2DB4D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179146-5EEC-1D54-240D-19AA3EC6F705}"/>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Displaying data from a database in a web application</a:t>
            </a:r>
          </a:p>
        </p:txBody>
      </p:sp>
      <p:sp>
        <p:nvSpPr>
          <p:cNvPr id="4" name="TextBox 3">
            <a:extLst>
              <a:ext uri="{FF2B5EF4-FFF2-40B4-BE49-F238E27FC236}">
                <a16:creationId xmlns:a16="http://schemas.microsoft.com/office/drawing/2014/main" id="{5FF49A1B-CAA3-E0D8-67AD-B7349E9E2529}"/>
              </a:ext>
            </a:extLst>
          </p:cNvPr>
          <p:cNvSpPr txBox="1"/>
          <p:nvPr/>
        </p:nvSpPr>
        <p:spPr>
          <a:xfrm>
            <a:off x="474311" y="3936740"/>
            <a:ext cx="8340941" cy="646331"/>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shows a web application interface hosted at file-sharing-storage-review.apps.ocp4.example.com. The page displays data retrieved from a database, indicating a successful connection with the message “Connected successfully.”</a:t>
            </a:r>
          </a:p>
        </p:txBody>
      </p:sp>
      <p:pic>
        <p:nvPicPr>
          <p:cNvPr id="3" name="Picture 2" descr="A screenshot of a computer&#10;&#10;Description automatically generated">
            <a:extLst>
              <a:ext uri="{FF2B5EF4-FFF2-40B4-BE49-F238E27FC236}">
                <a16:creationId xmlns:a16="http://schemas.microsoft.com/office/drawing/2014/main" id="{4E7361FA-735B-D9A6-32F6-1DDDB91ECBB5}"/>
              </a:ext>
            </a:extLst>
          </p:cNvPr>
          <p:cNvPicPr>
            <a:picLocks noChangeAspect="1"/>
          </p:cNvPicPr>
          <p:nvPr/>
        </p:nvPicPr>
        <p:blipFill>
          <a:blip r:embed="rId3"/>
          <a:stretch>
            <a:fillRect/>
          </a:stretch>
        </p:blipFill>
        <p:spPr>
          <a:xfrm>
            <a:off x="1416288" y="684307"/>
            <a:ext cx="5623904" cy="2972886"/>
          </a:xfrm>
          <a:prstGeom prst="rect">
            <a:avLst/>
          </a:prstGeom>
        </p:spPr>
      </p:pic>
    </p:spTree>
    <p:extLst>
      <p:ext uri="{BB962C8B-B14F-4D97-AF65-F5344CB8AC3E}">
        <p14:creationId xmlns:p14="http://schemas.microsoft.com/office/powerpoint/2010/main" val="13056651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93" name="Google Shape;2093;p41"/>
          <p:cNvGrpSpPr/>
          <p:nvPr/>
        </p:nvGrpSpPr>
        <p:grpSpPr>
          <a:xfrm>
            <a:off x="2271410" y="1088387"/>
            <a:ext cx="4980560" cy="2783221"/>
            <a:chOff x="3575731" y="981383"/>
            <a:chExt cx="1992654" cy="1357951"/>
          </a:xfrm>
        </p:grpSpPr>
        <p:grpSp>
          <p:nvGrpSpPr>
            <p:cNvPr id="2094" name="Google Shape;2094;p41"/>
            <p:cNvGrpSpPr/>
            <p:nvPr/>
          </p:nvGrpSpPr>
          <p:grpSpPr>
            <a:xfrm>
              <a:off x="3575731" y="981383"/>
              <a:ext cx="1992654" cy="1357951"/>
              <a:chOff x="3643323" y="2243403"/>
              <a:chExt cx="1778202" cy="1211807"/>
            </a:xfrm>
          </p:grpSpPr>
          <p:sp>
            <p:nvSpPr>
              <p:cNvPr id="2095" name="Google Shape;2095;p41"/>
              <p:cNvSpPr/>
              <p:nvPr/>
            </p:nvSpPr>
            <p:spPr>
              <a:xfrm>
                <a:off x="3665033" y="2266731"/>
                <a:ext cx="1756493" cy="1138252"/>
              </a:xfrm>
              <a:custGeom>
                <a:avLst/>
                <a:gdLst/>
                <a:ahLst/>
                <a:cxnLst/>
                <a:rect l="l" t="t" r="r" b="b"/>
                <a:pathLst>
                  <a:path w="26053" h="16883" extrusionOk="0">
                    <a:moveTo>
                      <a:pt x="5833" y="1376"/>
                    </a:moveTo>
                    <a:cubicBezTo>
                      <a:pt x="5844" y="1376"/>
                      <a:pt x="5854" y="1377"/>
                      <a:pt x="5865" y="1380"/>
                    </a:cubicBezTo>
                    <a:lnTo>
                      <a:pt x="5904" y="1388"/>
                    </a:lnTo>
                    <a:cubicBezTo>
                      <a:pt x="5973" y="1411"/>
                      <a:pt x="6019" y="1487"/>
                      <a:pt x="5996" y="1564"/>
                    </a:cubicBezTo>
                    <a:cubicBezTo>
                      <a:pt x="5980" y="1626"/>
                      <a:pt x="5927" y="1664"/>
                      <a:pt x="5865" y="1664"/>
                    </a:cubicBezTo>
                    <a:cubicBezTo>
                      <a:pt x="5858" y="1665"/>
                      <a:pt x="5851" y="1665"/>
                      <a:pt x="5845" y="1665"/>
                    </a:cubicBezTo>
                    <a:cubicBezTo>
                      <a:pt x="5784" y="1665"/>
                      <a:pt x="5732" y="1635"/>
                      <a:pt x="5704" y="1579"/>
                    </a:cubicBezTo>
                    <a:cubicBezTo>
                      <a:pt x="5681" y="1541"/>
                      <a:pt x="5681" y="1487"/>
                      <a:pt x="5704" y="1449"/>
                    </a:cubicBezTo>
                    <a:cubicBezTo>
                      <a:pt x="5729" y="1405"/>
                      <a:pt x="5781" y="1376"/>
                      <a:pt x="5833" y="1376"/>
                    </a:cubicBezTo>
                    <a:close/>
                    <a:moveTo>
                      <a:pt x="4848" y="1428"/>
                    </a:moveTo>
                    <a:cubicBezTo>
                      <a:pt x="4865" y="1428"/>
                      <a:pt x="4883" y="1430"/>
                      <a:pt x="4898" y="1434"/>
                    </a:cubicBezTo>
                    <a:cubicBezTo>
                      <a:pt x="4952" y="1449"/>
                      <a:pt x="4982" y="1487"/>
                      <a:pt x="4982" y="1541"/>
                    </a:cubicBezTo>
                    <a:cubicBezTo>
                      <a:pt x="4975" y="1610"/>
                      <a:pt x="4921" y="1672"/>
                      <a:pt x="4844" y="1687"/>
                    </a:cubicBezTo>
                    <a:cubicBezTo>
                      <a:pt x="4834" y="1689"/>
                      <a:pt x="4824" y="1690"/>
                      <a:pt x="4813" y="1690"/>
                    </a:cubicBezTo>
                    <a:cubicBezTo>
                      <a:pt x="4755" y="1690"/>
                      <a:pt x="4700" y="1655"/>
                      <a:pt x="4668" y="1603"/>
                    </a:cubicBezTo>
                    <a:cubicBezTo>
                      <a:pt x="4645" y="1564"/>
                      <a:pt x="4652" y="1510"/>
                      <a:pt x="4683" y="1472"/>
                    </a:cubicBezTo>
                    <a:lnTo>
                      <a:pt x="4691" y="1472"/>
                    </a:lnTo>
                    <a:cubicBezTo>
                      <a:pt x="4722" y="1434"/>
                      <a:pt x="4768" y="1441"/>
                      <a:pt x="4798" y="1434"/>
                    </a:cubicBezTo>
                    <a:cubicBezTo>
                      <a:pt x="4814" y="1430"/>
                      <a:pt x="4831" y="1428"/>
                      <a:pt x="4848" y="1428"/>
                    </a:cubicBezTo>
                    <a:close/>
                    <a:moveTo>
                      <a:pt x="4238" y="1933"/>
                    </a:moveTo>
                    <a:cubicBezTo>
                      <a:pt x="4315" y="1933"/>
                      <a:pt x="4384" y="2002"/>
                      <a:pt x="4384" y="2086"/>
                    </a:cubicBezTo>
                    <a:cubicBezTo>
                      <a:pt x="4384" y="2186"/>
                      <a:pt x="4307" y="2278"/>
                      <a:pt x="4207" y="2293"/>
                    </a:cubicBezTo>
                    <a:cubicBezTo>
                      <a:pt x="4194" y="2296"/>
                      <a:pt x="4182" y="2297"/>
                      <a:pt x="4169" y="2297"/>
                    </a:cubicBezTo>
                    <a:cubicBezTo>
                      <a:pt x="4068" y="2297"/>
                      <a:pt x="3977" y="2219"/>
                      <a:pt x="3977" y="2117"/>
                    </a:cubicBezTo>
                    <a:cubicBezTo>
                      <a:pt x="4015" y="2002"/>
                      <a:pt x="4115" y="1933"/>
                      <a:pt x="4238" y="1933"/>
                    </a:cubicBezTo>
                    <a:close/>
                    <a:moveTo>
                      <a:pt x="5120" y="1979"/>
                    </a:moveTo>
                    <a:cubicBezTo>
                      <a:pt x="5197" y="1979"/>
                      <a:pt x="5269" y="2041"/>
                      <a:pt x="5282" y="2124"/>
                    </a:cubicBezTo>
                    <a:cubicBezTo>
                      <a:pt x="5275" y="2227"/>
                      <a:pt x="5197" y="2302"/>
                      <a:pt x="5097" y="2302"/>
                    </a:cubicBezTo>
                    <a:cubicBezTo>
                      <a:pt x="5092" y="2302"/>
                      <a:pt x="5087" y="2301"/>
                      <a:pt x="5082" y="2301"/>
                    </a:cubicBezTo>
                    <a:cubicBezTo>
                      <a:pt x="5029" y="2293"/>
                      <a:pt x="4967" y="2278"/>
                      <a:pt x="4921" y="2255"/>
                    </a:cubicBezTo>
                    <a:cubicBezTo>
                      <a:pt x="4844" y="2209"/>
                      <a:pt x="4844" y="2109"/>
                      <a:pt x="4921" y="2063"/>
                    </a:cubicBezTo>
                    <a:cubicBezTo>
                      <a:pt x="4967" y="2032"/>
                      <a:pt x="5021" y="2009"/>
                      <a:pt x="5075" y="1986"/>
                    </a:cubicBezTo>
                    <a:cubicBezTo>
                      <a:pt x="5090" y="1981"/>
                      <a:pt x="5105" y="1979"/>
                      <a:pt x="5120" y="1979"/>
                    </a:cubicBezTo>
                    <a:close/>
                    <a:moveTo>
                      <a:pt x="7270" y="1"/>
                    </a:moveTo>
                    <a:cubicBezTo>
                      <a:pt x="4494" y="1"/>
                      <a:pt x="767" y="2650"/>
                      <a:pt x="408" y="5548"/>
                    </a:cubicBezTo>
                    <a:cubicBezTo>
                      <a:pt x="1" y="8879"/>
                      <a:pt x="2073" y="9869"/>
                      <a:pt x="2073" y="9869"/>
                    </a:cubicBezTo>
                    <a:cubicBezTo>
                      <a:pt x="2073" y="9869"/>
                      <a:pt x="577" y="14283"/>
                      <a:pt x="4929" y="16324"/>
                    </a:cubicBezTo>
                    <a:cubicBezTo>
                      <a:pt x="5776" y="16722"/>
                      <a:pt x="6595" y="16882"/>
                      <a:pt x="7365" y="16882"/>
                    </a:cubicBezTo>
                    <a:cubicBezTo>
                      <a:pt x="10546" y="16882"/>
                      <a:pt x="12881" y="14145"/>
                      <a:pt x="12881" y="14145"/>
                    </a:cubicBezTo>
                    <a:cubicBezTo>
                      <a:pt x="12881" y="14145"/>
                      <a:pt x="14820" y="16179"/>
                      <a:pt x="18025" y="16179"/>
                    </a:cubicBezTo>
                    <a:cubicBezTo>
                      <a:pt x="18566" y="16179"/>
                      <a:pt x="19142" y="16122"/>
                      <a:pt x="19750" y="15987"/>
                    </a:cubicBezTo>
                    <a:cubicBezTo>
                      <a:pt x="23112" y="15234"/>
                      <a:pt x="22775" y="12448"/>
                      <a:pt x="22775" y="12448"/>
                    </a:cubicBezTo>
                    <a:cubicBezTo>
                      <a:pt x="22775" y="12448"/>
                      <a:pt x="26052" y="11972"/>
                      <a:pt x="25998" y="8772"/>
                    </a:cubicBezTo>
                    <a:cubicBezTo>
                      <a:pt x="25937" y="4588"/>
                      <a:pt x="22022" y="4358"/>
                      <a:pt x="22022" y="4358"/>
                    </a:cubicBezTo>
                    <a:cubicBezTo>
                      <a:pt x="22022" y="4358"/>
                      <a:pt x="20971" y="520"/>
                      <a:pt x="16688" y="213"/>
                    </a:cubicBezTo>
                    <a:cubicBezTo>
                      <a:pt x="16509" y="200"/>
                      <a:pt x="16335" y="194"/>
                      <a:pt x="16167" y="194"/>
                    </a:cubicBezTo>
                    <a:cubicBezTo>
                      <a:pt x="12724" y="194"/>
                      <a:pt x="11315" y="2754"/>
                      <a:pt x="11315" y="2754"/>
                    </a:cubicBezTo>
                    <a:cubicBezTo>
                      <a:pt x="11315" y="2754"/>
                      <a:pt x="11453" y="213"/>
                      <a:pt x="7477" y="6"/>
                    </a:cubicBezTo>
                    <a:cubicBezTo>
                      <a:pt x="7409" y="3"/>
                      <a:pt x="7339" y="1"/>
                      <a:pt x="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573787" y="2943424"/>
                <a:ext cx="796904" cy="393935"/>
              </a:xfrm>
              <a:custGeom>
                <a:avLst/>
                <a:gdLst/>
                <a:ahLst/>
                <a:cxnLst/>
                <a:rect l="l" t="t" r="r" b="b"/>
                <a:pathLst>
                  <a:path w="11820" h="5843" extrusionOk="0">
                    <a:moveTo>
                      <a:pt x="11750" y="0"/>
                    </a:moveTo>
                    <a:cubicBezTo>
                      <a:pt x="11734" y="0"/>
                      <a:pt x="11718" y="7"/>
                      <a:pt x="11706" y="24"/>
                    </a:cubicBezTo>
                    <a:cubicBezTo>
                      <a:pt x="11621" y="147"/>
                      <a:pt x="11545" y="277"/>
                      <a:pt x="11453" y="392"/>
                    </a:cubicBezTo>
                    <a:cubicBezTo>
                      <a:pt x="11368" y="508"/>
                      <a:pt x="11276" y="615"/>
                      <a:pt x="11176" y="723"/>
                    </a:cubicBezTo>
                    <a:cubicBezTo>
                      <a:pt x="11123" y="769"/>
                      <a:pt x="11076" y="830"/>
                      <a:pt x="11023" y="876"/>
                    </a:cubicBezTo>
                    <a:cubicBezTo>
                      <a:pt x="10969" y="922"/>
                      <a:pt x="10908" y="968"/>
                      <a:pt x="10854" y="1014"/>
                    </a:cubicBezTo>
                    <a:cubicBezTo>
                      <a:pt x="10800" y="1060"/>
                      <a:pt x="10746" y="1106"/>
                      <a:pt x="10685" y="1145"/>
                    </a:cubicBezTo>
                    <a:cubicBezTo>
                      <a:pt x="10631" y="1191"/>
                      <a:pt x="10570" y="1229"/>
                      <a:pt x="10508" y="1268"/>
                    </a:cubicBezTo>
                    <a:cubicBezTo>
                      <a:pt x="10263" y="1421"/>
                      <a:pt x="10010" y="1544"/>
                      <a:pt x="9741" y="1644"/>
                    </a:cubicBezTo>
                    <a:cubicBezTo>
                      <a:pt x="9603" y="1697"/>
                      <a:pt x="9465" y="1736"/>
                      <a:pt x="9326" y="1774"/>
                    </a:cubicBezTo>
                    <a:cubicBezTo>
                      <a:pt x="9188" y="1805"/>
                      <a:pt x="9042" y="1820"/>
                      <a:pt x="8897" y="1820"/>
                    </a:cubicBezTo>
                    <a:cubicBezTo>
                      <a:pt x="8851" y="1828"/>
                      <a:pt x="8812" y="1859"/>
                      <a:pt x="8812" y="1912"/>
                    </a:cubicBezTo>
                    <a:cubicBezTo>
                      <a:pt x="8797" y="2135"/>
                      <a:pt x="8758" y="2350"/>
                      <a:pt x="8689" y="2565"/>
                    </a:cubicBezTo>
                    <a:cubicBezTo>
                      <a:pt x="8628" y="2787"/>
                      <a:pt x="8551" y="2995"/>
                      <a:pt x="8451" y="3194"/>
                    </a:cubicBezTo>
                    <a:cubicBezTo>
                      <a:pt x="8352" y="3394"/>
                      <a:pt x="8236" y="3586"/>
                      <a:pt x="8106" y="3770"/>
                    </a:cubicBezTo>
                    <a:cubicBezTo>
                      <a:pt x="7983" y="3962"/>
                      <a:pt x="7853" y="4138"/>
                      <a:pt x="7715" y="4315"/>
                    </a:cubicBezTo>
                    <a:cubicBezTo>
                      <a:pt x="7676" y="4353"/>
                      <a:pt x="7638" y="4399"/>
                      <a:pt x="7592" y="4438"/>
                    </a:cubicBezTo>
                    <a:cubicBezTo>
                      <a:pt x="7553" y="4468"/>
                      <a:pt x="7507" y="4507"/>
                      <a:pt x="7461" y="4545"/>
                    </a:cubicBezTo>
                    <a:cubicBezTo>
                      <a:pt x="7377" y="4614"/>
                      <a:pt x="7285" y="4683"/>
                      <a:pt x="7185" y="4745"/>
                    </a:cubicBezTo>
                    <a:lnTo>
                      <a:pt x="7047" y="4829"/>
                    </a:lnTo>
                    <a:lnTo>
                      <a:pt x="6893" y="4913"/>
                    </a:lnTo>
                    <a:cubicBezTo>
                      <a:pt x="6793" y="4967"/>
                      <a:pt x="6686" y="5013"/>
                      <a:pt x="6594" y="5059"/>
                    </a:cubicBezTo>
                    <a:cubicBezTo>
                      <a:pt x="6387" y="5151"/>
                      <a:pt x="6172" y="5236"/>
                      <a:pt x="5957" y="5297"/>
                    </a:cubicBezTo>
                    <a:cubicBezTo>
                      <a:pt x="5903" y="5313"/>
                      <a:pt x="5849" y="5336"/>
                      <a:pt x="5796" y="5351"/>
                    </a:cubicBezTo>
                    <a:lnTo>
                      <a:pt x="5634" y="5389"/>
                    </a:lnTo>
                    <a:cubicBezTo>
                      <a:pt x="5519" y="5420"/>
                      <a:pt x="5412" y="5435"/>
                      <a:pt x="5297" y="5451"/>
                    </a:cubicBezTo>
                    <a:lnTo>
                      <a:pt x="4967" y="5504"/>
                    </a:lnTo>
                    <a:cubicBezTo>
                      <a:pt x="4851" y="5520"/>
                      <a:pt x="4736" y="5520"/>
                      <a:pt x="4629" y="5535"/>
                    </a:cubicBezTo>
                    <a:lnTo>
                      <a:pt x="4460" y="5566"/>
                    </a:lnTo>
                    <a:cubicBezTo>
                      <a:pt x="4399" y="5574"/>
                      <a:pt x="4345" y="5581"/>
                      <a:pt x="4291" y="5589"/>
                    </a:cubicBezTo>
                    <a:lnTo>
                      <a:pt x="3953" y="5627"/>
                    </a:lnTo>
                    <a:cubicBezTo>
                      <a:pt x="3851" y="5634"/>
                      <a:pt x="3749" y="5638"/>
                      <a:pt x="3647" y="5638"/>
                    </a:cubicBezTo>
                    <a:cubicBezTo>
                      <a:pt x="3289" y="5638"/>
                      <a:pt x="2935" y="5596"/>
                      <a:pt x="2595" y="5512"/>
                    </a:cubicBezTo>
                    <a:cubicBezTo>
                      <a:pt x="2150" y="5412"/>
                      <a:pt x="1712" y="5274"/>
                      <a:pt x="1290" y="5098"/>
                    </a:cubicBezTo>
                    <a:cubicBezTo>
                      <a:pt x="875" y="4929"/>
                      <a:pt x="469" y="4706"/>
                      <a:pt x="93" y="4453"/>
                    </a:cubicBezTo>
                    <a:cubicBezTo>
                      <a:pt x="82" y="4446"/>
                      <a:pt x="70" y="4442"/>
                      <a:pt x="59" y="4442"/>
                    </a:cubicBezTo>
                    <a:cubicBezTo>
                      <a:pt x="45" y="4442"/>
                      <a:pt x="32" y="4448"/>
                      <a:pt x="23" y="4461"/>
                    </a:cubicBezTo>
                    <a:cubicBezTo>
                      <a:pt x="0" y="4484"/>
                      <a:pt x="8" y="4514"/>
                      <a:pt x="31" y="4537"/>
                    </a:cubicBezTo>
                    <a:cubicBezTo>
                      <a:pt x="392" y="4837"/>
                      <a:pt x="791" y="5082"/>
                      <a:pt x="1229" y="5267"/>
                    </a:cubicBezTo>
                    <a:cubicBezTo>
                      <a:pt x="1651" y="5451"/>
                      <a:pt x="2104" y="5589"/>
                      <a:pt x="2572" y="5666"/>
                    </a:cubicBezTo>
                    <a:cubicBezTo>
                      <a:pt x="2794" y="5712"/>
                      <a:pt x="3032" y="5735"/>
                      <a:pt x="3263" y="5765"/>
                    </a:cubicBezTo>
                    <a:cubicBezTo>
                      <a:pt x="3378" y="5781"/>
                      <a:pt x="3493" y="5781"/>
                      <a:pt x="3608" y="5788"/>
                    </a:cubicBezTo>
                    <a:cubicBezTo>
                      <a:pt x="3669" y="5796"/>
                      <a:pt x="3723" y="5804"/>
                      <a:pt x="3785" y="5811"/>
                    </a:cubicBezTo>
                    <a:cubicBezTo>
                      <a:pt x="3846" y="5811"/>
                      <a:pt x="3900" y="5819"/>
                      <a:pt x="3961" y="5819"/>
                    </a:cubicBezTo>
                    <a:lnTo>
                      <a:pt x="4314" y="5842"/>
                    </a:lnTo>
                    <a:cubicBezTo>
                      <a:pt x="4429" y="5842"/>
                      <a:pt x="4544" y="5835"/>
                      <a:pt x="4667" y="5827"/>
                    </a:cubicBezTo>
                    <a:cubicBezTo>
                      <a:pt x="4782" y="5819"/>
                      <a:pt x="4898" y="5804"/>
                      <a:pt x="5013" y="5781"/>
                    </a:cubicBezTo>
                    <a:lnTo>
                      <a:pt x="5358" y="5704"/>
                    </a:lnTo>
                    <a:cubicBezTo>
                      <a:pt x="5819" y="5612"/>
                      <a:pt x="6264" y="5458"/>
                      <a:pt x="6694" y="5259"/>
                    </a:cubicBezTo>
                    <a:cubicBezTo>
                      <a:pt x="7108" y="5036"/>
                      <a:pt x="7492" y="4760"/>
                      <a:pt x="7837" y="4430"/>
                    </a:cubicBezTo>
                    <a:cubicBezTo>
                      <a:pt x="8014" y="4276"/>
                      <a:pt x="8183" y="4108"/>
                      <a:pt x="8321" y="3916"/>
                    </a:cubicBezTo>
                    <a:cubicBezTo>
                      <a:pt x="8459" y="3716"/>
                      <a:pt x="8574" y="3509"/>
                      <a:pt x="8666" y="3286"/>
                    </a:cubicBezTo>
                    <a:cubicBezTo>
                      <a:pt x="8839" y="2882"/>
                      <a:pt x="8951" y="2445"/>
                      <a:pt x="8990" y="1999"/>
                    </a:cubicBezTo>
                    <a:lnTo>
                      <a:pt x="8990" y="1999"/>
                    </a:lnTo>
                    <a:cubicBezTo>
                      <a:pt x="9114" y="1990"/>
                      <a:pt x="9242" y="1977"/>
                      <a:pt x="9365" y="1958"/>
                    </a:cubicBezTo>
                    <a:cubicBezTo>
                      <a:pt x="9442" y="1951"/>
                      <a:pt x="9518" y="1943"/>
                      <a:pt x="9587" y="1920"/>
                    </a:cubicBezTo>
                    <a:cubicBezTo>
                      <a:pt x="9664" y="1905"/>
                      <a:pt x="9741" y="1897"/>
                      <a:pt x="9818" y="1874"/>
                    </a:cubicBezTo>
                    <a:cubicBezTo>
                      <a:pt x="9887" y="1851"/>
                      <a:pt x="9963" y="1828"/>
                      <a:pt x="10033" y="1805"/>
                    </a:cubicBezTo>
                    <a:cubicBezTo>
                      <a:pt x="10109" y="1774"/>
                      <a:pt x="10178" y="1743"/>
                      <a:pt x="10247" y="1713"/>
                    </a:cubicBezTo>
                    <a:lnTo>
                      <a:pt x="10455" y="1598"/>
                    </a:lnTo>
                    <a:cubicBezTo>
                      <a:pt x="10516" y="1559"/>
                      <a:pt x="10578" y="1513"/>
                      <a:pt x="10647" y="1475"/>
                    </a:cubicBezTo>
                    <a:cubicBezTo>
                      <a:pt x="11023" y="1214"/>
                      <a:pt x="11345" y="876"/>
                      <a:pt x="11591" y="477"/>
                    </a:cubicBezTo>
                    <a:cubicBezTo>
                      <a:pt x="11629" y="416"/>
                      <a:pt x="11667" y="346"/>
                      <a:pt x="11698" y="277"/>
                    </a:cubicBezTo>
                    <a:lnTo>
                      <a:pt x="11798" y="78"/>
                    </a:lnTo>
                    <a:cubicBezTo>
                      <a:pt x="11819" y="35"/>
                      <a:pt x="11786" y="0"/>
                      <a:pt x="11750"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643323" y="2243403"/>
                <a:ext cx="1738357" cy="1211807"/>
              </a:xfrm>
              <a:custGeom>
                <a:avLst/>
                <a:gdLst/>
                <a:ahLst/>
                <a:cxnLst/>
                <a:rect l="l" t="t" r="r" b="b"/>
                <a:pathLst>
                  <a:path w="25784" h="17974" extrusionOk="0">
                    <a:moveTo>
                      <a:pt x="7229" y="0"/>
                    </a:moveTo>
                    <a:cubicBezTo>
                      <a:pt x="5646" y="0"/>
                      <a:pt x="4089" y="468"/>
                      <a:pt x="2756" y="1350"/>
                    </a:cubicBezTo>
                    <a:cubicBezTo>
                      <a:pt x="2012" y="1849"/>
                      <a:pt x="1382" y="2493"/>
                      <a:pt x="906" y="3246"/>
                    </a:cubicBezTo>
                    <a:cubicBezTo>
                      <a:pt x="430" y="3998"/>
                      <a:pt x="131" y="4858"/>
                      <a:pt x="31" y="5740"/>
                    </a:cubicBezTo>
                    <a:lnTo>
                      <a:pt x="1" y="6078"/>
                    </a:lnTo>
                    <a:cubicBezTo>
                      <a:pt x="1" y="6193"/>
                      <a:pt x="1" y="6301"/>
                      <a:pt x="1" y="6416"/>
                    </a:cubicBezTo>
                    <a:cubicBezTo>
                      <a:pt x="8" y="6523"/>
                      <a:pt x="1" y="6638"/>
                      <a:pt x="8" y="6746"/>
                    </a:cubicBezTo>
                    <a:lnTo>
                      <a:pt x="47" y="7084"/>
                    </a:lnTo>
                    <a:lnTo>
                      <a:pt x="70" y="7252"/>
                    </a:lnTo>
                    <a:lnTo>
                      <a:pt x="100" y="7414"/>
                    </a:lnTo>
                    <a:lnTo>
                      <a:pt x="177" y="7744"/>
                    </a:lnTo>
                    <a:cubicBezTo>
                      <a:pt x="239" y="7959"/>
                      <a:pt x="308" y="8173"/>
                      <a:pt x="392" y="8381"/>
                    </a:cubicBezTo>
                    <a:cubicBezTo>
                      <a:pt x="561" y="8795"/>
                      <a:pt x="776" y="9187"/>
                      <a:pt x="1037" y="9547"/>
                    </a:cubicBezTo>
                    <a:cubicBezTo>
                      <a:pt x="1106" y="9639"/>
                      <a:pt x="1175" y="9732"/>
                      <a:pt x="1244" y="9816"/>
                    </a:cubicBezTo>
                    <a:cubicBezTo>
                      <a:pt x="1321" y="9900"/>
                      <a:pt x="1390" y="9985"/>
                      <a:pt x="1467" y="10062"/>
                    </a:cubicBezTo>
                    <a:cubicBezTo>
                      <a:pt x="1604" y="10212"/>
                      <a:pt x="1753" y="10351"/>
                      <a:pt x="1909" y="10477"/>
                    </a:cubicBezTo>
                    <a:lnTo>
                      <a:pt x="1909" y="10477"/>
                    </a:lnTo>
                    <a:cubicBezTo>
                      <a:pt x="1800" y="10805"/>
                      <a:pt x="1724" y="11140"/>
                      <a:pt x="1682" y="11482"/>
                    </a:cubicBezTo>
                    <a:cubicBezTo>
                      <a:pt x="1628" y="11850"/>
                      <a:pt x="1620" y="12219"/>
                      <a:pt x="1636" y="12587"/>
                    </a:cubicBezTo>
                    <a:cubicBezTo>
                      <a:pt x="1682" y="13324"/>
                      <a:pt x="1889" y="14045"/>
                      <a:pt x="2242" y="14698"/>
                    </a:cubicBezTo>
                    <a:cubicBezTo>
                      <a:pt x="2603" y="15350"/>
                      <a:pt x="3086" y="15918"/>
                      <a:pt x="3670" y="16379"/>
                    </a:cubicBezTo>
                    <a:lnTo>
                      <a:pt x="3892" y="16548"/>
                    </a:lnTo>
                    <a:cubicBezTo>
                      <a:pt x="3961" y="16601"/>
                      <a:pt x="4038" y="16647"/>
                      <a:pt x="4115" y="16701"/>
                    </a:cubicBezTo>
                    <a:lnTo>
                      <a:pt x="4230" y="16786"/>
                    </a:lnTo>
                    <a:lnTo>
                      <a:pt x="4345" y="16855"/>
                    </a:lnTo>
                    <a:cubicBezTo>
                      <a:pt x="4429" y="16901"/>
                      <a:pt x="4506" y="16954"/>
                      <a:pt x="4583" y="17000"/>
                    </a:cubicBezTo>
                    <a:cubicBezTo>
                      <a:pt x="4905" y="17177"/>
                      <a:pt x="5235" y="17338"/>
                      <a:pt x="5581" y="17476"/>
                    </a:cubicBezTo>
                    <a:cubicBezTo>
                      <a:pt x="6419" y="17799"/>
                      <a:pt x="7319" y="17974"/>
                      <a:pt x="8220" y="17974"/>
                    </a:cubicBezTo>
                    <a:cubicBezTo>
                      <a:pt x="8796" y="17974"/>
                      <a:pt x="9373" y="17902"/>
                      <a:pt x="9933" y="17753"/>
                    </a:cubicBezTo>
                    <a:cubicBezTo>
                      <a:pt x="10647" y="17568"/>
                      <a:pt x="11322" y="17238"/>
                      <a:pt x="11906" y="16786"/>
                    </a:cubicBezTo>
                    <a:cubicBezTo>
                      <a:pt x="12489" y="16325"/>
                      <a:pt x="12942" y="15719"/>
                      <a:pt x="13226" y="15035"/>
                    </a:cubicBezTo>
                    <a:cubicBezTo>
                      <a:pt x="13236" y="15000"/>
                      <a:pt x="13206" y="14975"/>
                      <a:pt x="13176" y="14975"/>
                    </a:cubicBezTo>
                    <a:cubicBezTo>
                      <a:pt x="13160" y="14975"/>
                      <a:pt x="13144" y="14981"/>
                      <a:pt x="13134" y="14997"/>
                    </a:cubicBezTo>
                    <a:cubicBezTo>
                      <a:pt x="12834" y="15650"/>
                      <a:pt x="12381" y="16218"/>
                      <a:pt x="11806" y="16647"/>
                    </a:cubicBezTo>
                    <a:cubicBezTo>
                      <a:pt x="11230" y="17077"/>
                      <a:pt x="10578" y="17377"/>
                      <a:pt x="9887" y="17545"/>
                    </a:cubicBezTo>
                    <a:cubicBezTo>
                      <a:pt x="9355" y="17670"/>
                      <a:pt x="8815" y="17733"/>
                      <a:pt x="8276" y="17733"/>
                    </a:cubicBezTo>
                    <a:cubicBezTo>
                      <a:pt x="7391" y="17733"/>
                      <a:pt x="6511" y="17565"/>
                      <a:pt x="5681" y="17231"/>
                    </a:cubicBezTo>
                    <a:cubicBezTo>
                      <a:pt x="5020" y="16970"/>
                      <a:pt x="4391" y="16624"/>
                      <a:pt x="3815" y="16194"/>
                    </a:cubicBezTo>
                    <a:cubicBezTo>
                      <a:pt x="3531" y="15987"/>
                      <a:pt x="3270" y="15742"/>
                      <a:pt x="3025" y="15481"/>
                    </a:cubicBezTo>
                    <a:cubicBezTo>
                      <a:pt x="2787" y="15220"/>
                      <a:pt x="2580" y="14928"/>
                      <a:pt x="2403" y="14621"/>
                    </a:cubicBezTo>
                    <a:cubicBezTo>
                      <a:pt x="1712" y="13370"/>
                      <a:pt x="1666" y="11812"/>
                      <a:pt x="2134" y="10476"/>
                    </a:cubicBezTo>
                    <a:cubicBezTo>
                      <a:pt x="2150" y="10438"/>
                      <a:pt x="2134" y="10392"/>
                      <a:pt x="2096" y="10361"/>
                    </a:cubicBezTo>
                    <a:cubicBezTo>
                      <a:pt x="1927" y="10231"/>
                      <a:pt x="1774" y="10085"/>
                      <a:pt x="1628" y="9923"/>
                    </a:cubicBezTo>
                    <a:cubicBezTo>
                      <a:pt x="1559" y="9847"/>
                      <a:pt x="1482" y="9770"/>
                      <a:pt x="1421" y="9686"/>
                    </a:cubicBezTo>
                    <a:cubicBezTo>
                      <a:pt x="1359" y="9593"/>
                      <a:pt x="1290" y="9517"/>
                      <a:pt x="1229" y="9425"/>
                    </a:cubicBezTo>
                    <a:cubicBezTo>
                      <a:pt x="975" y="9079"/>
                      <a:pt x="776" y="8695"/>
                      <a:pt x="622" y="8296"/>
                    </a:cubicBezTo>
                    <a:cubicBezTo>
                      <a:pt x="546" y="8097"/>
                      <a:pt x="476" y="7897"/>
                      <a:pt x="423" y="7690"/>
                    </a:cubicBezTo>
                    <a:lnTo>
                      <a:pt x="354" y="7375"/>
                    </a:lnTo>
                    <a:lnTo>
                      <a:pt x="323" y="7214"/>
                    </a:lnTo>
                    <a:lnTo>
                      <a:pt x="308" y="7053"/>
                    </a:lnTo>
                    <a:lnTo>
                      <a:pt x="269" y="6738"/>
                    </a:lnTo>
                    <a:cubicBezTo>
                      <a:pt x="262" y="6631"/>
                      <a:pt x="262" y="6523"/>
                      <a:pt x="262" y="6416"/>
                    </a:cubicBezTo>
                    <a:cubicBezTo>
                      <a:pt x="262" y="6201"/>
                      <a:pt x="269" y="5986"/>
                      <a:pt x="285" y="5771"/>
                    </a:cubicBezTo>
                    <a:lnTo>
                      <a:pt x="300" y="5610"/>
                    </a:lnTo>
                    <a:lnTo>
                      <a:pt x="323" y="5456"/>
                    </a:lnTo>
                    <a:cubicBezTo>
                      <a:pt x="338" y="5349"/>
                      <a:pt x="346" y="5241"/>
                      <a:pt x="369" y="5134"/>
                    </a:cubicBezTo>
                    <a:lnTo>
                      <a:pt x="438" y="4819"/>
                    </a:lnTo>
                    <a:lnTo>
                      <a:pt x="523" y="4504"/>
                    </a:lnTo>
                    <a:cubicBezTo>
                      <a:pt x="653" y="4098"/>
                      <a:pt x="830" y="3699"/>
                      <a:pt x="1052" y="3330"/>
                    </a:cubicBezTo>
                    <a:cubicBezTo>
                      <a:pt x="1282" y="2962"/>
                      <a:pt x="1551" y="2624"/>
                      <a:pt x="1858" y="2317"/>
                    </a:cubicBezTo>
                    <a:cubicBezTo>
                      <a:pt x="2165" y="2018"/>
                      <a:pt x="2503" y="1741"/>
                      <a:pt x="2871" y="1511"/>
                    </a:cubicBezTo>
                    <a:cubicBezTo>
                      <a:pt x="3600" y="1043"/>
                      <a:pt x="4399" y="697"/>
                      <a:pt x="5243" y="490"/>
                    </a:cubicBezTo>
                    <a:cubicBezTo>
                      <a:pt x="5882" y="320"/>
                      <a:pt x="6538" y="235"/>
                      <a:pt x="7195" y="235"/>
                    </a:cubicBezTo>
                    <a:cubicBezTo>
                      <a:pt x="7399" y="235"/>
                      <a:pt x="7603" y="244"/>
                      <a:pt x="7807" y="260"/>
                    </a:cubicBezTo>
                    <a:cubicBezTo>
                      <a:pt x="8022" y="283"/>
                      <a:pt x="8237" y="314"/>
                      <a:pt x="8444" y="360"/>
                    </a:cubicBezTo>
                    <a:cubicBezTo>
                      <a:pt x="8651" y="413"/>
                      <a:pt x="8866" y="467"/>
                      <a:pt x="9066" y="529"/>
                    </a:cubicBezTo>
                    <a:lnTo>
                      <a:pt x="9373" y="644"/>
                    </a:lnTo>
                    <a:cubicBezTo>
                      <a:pt x="9419" y="659"/>
                      <a:pt x="9472" y="674"/>
                      <a:pt x="9518" y="697"/>
                    </a:cubicBezTo>
                    <a:lnTo>
                      <a:pt x="9664" y="766"/>
                    </a:lnTo>
                    <a:cubicBezTo>
                      <a:pt x="9764" y="813"/>
                      <a:pt x="9856" y="859"/>
                      <a:pt x="9956" y="912"/>
                    </a:cubicBezTo>
                    <a:lnTo>
                      <a:pt x="10225" y="1073"/>
                    </a:lnTo>
                    <a:cubicBezTo>
                      <a:pt x="10578" y="1304"/>
                      <a:pt x="10877" y="1603"/>
                      <a:pt x="11115" y="1949"/>
                    </a:cubicBezTo>
                    <a:lnTo>
                      <a:pt x="11161" y="2018"/>
                    </a:lnTo>
                    <a:cubicBezTo>
                      <a:pt x="11169" y="2033"/>
                      <a:pt x="11184" y="2056"/>
                      <a:pt x="11199" y="2079"/>
                    </a:cubicBezTo>
                    <a:lnTo>
                      <a:pt x="11268" y="2217"/>
                    </a:lnTo>
                    <a:cubicBezTo>
                      <a:pt x="11299" y="2263"/>
                      <a:pt x="11315" y="2309"/>
                      <a:pt x="11338" y="2363"/>
                    </a:cubicBezTo>
                    <a:cubicBezTo>
                      <a:pt x="11361" y="2409"/>
                      <a:pt x="11376" y="2455"/>
                      <a:pt x="11391" y="2501"/>
                    </a:cubicBezTo>
                    <a:cubicBezTo>
                      <a:pt x="11422" y="2601"/>
                      <a:pt x="11453" y="2701"/>
                      <a:pt x="11476" y="2801"/>
                    </a:cubicBezTo>
                    <a:cubicBezTo>
                      <a:pt x="11483" y="2854"/>
                      <a:pt x="11499" y="2900"/>
                      <a:pt x="11499" y="2954"/>
                    </a:cubicBezTo>
                    <a:cubicBezTo>
                      <a:pt x="11499" y="3000"/>
                      <a:pt x="11506" y="3046"/>
                      <a:pt x="11506" y="3092"/>
                    </a:cubicBezTo>
                    <a:lnTo>
                      <a:pt x="11506" y="3100"/>
                    </a:lnTo>
                    <a:cubicBezTo>
                      <a:pt x="11506" y="3146"/>
                      <a:pt x="11529" y="3184"/>
                      <a:pt x="11568" y="3215"/>
                    </a:cubicBezTo>
                    <a:cubicBezTo>
                      <a:pt x="11592" y="3233"/>
                      <a:pt x="11621" y="3242"/>
                      <a:pt x="11650" y="3242"/>
                    </a:cubicBezTo>
                    <a:cubicBezTo>
                      <a:pt x="11695" y="3242"/>
                      <a:pt x="11740" y="3221"/>
                      <a:pt x="11767" y="3184"/>
                    </a:cubicBezTo>
                    <a:cubicBezTo>
                      <a:pt x="11921" y="2969"/>
                      <a:pt x="12097" y="2770"/>
                      <a:pt x="12289" y="2578"/>
                    </a:cubicBezTo>
                    <a:cubicBezTo>
                      <a:pt x="12474" y="2394"/>
                      <a:pt x="12681" y="2209"/>
                      <a:pt x="12888" y="2048"/>
                    </a:cubicBezTo>
                    <a:cubicBezTo>
                      <a:pt x="13318" y="1711"/>
                      <a:pt x="13786" y="1442"/>
                      <a:pt x="14293" y="1242"/>
                    </a:cubicBezTo>
                    <a:cubicBezTo>
                      <a:pt x="14792" y="1043"/>
                      <a:pt x="15329" y="928"/>
                      <a:pt x="15866" y="897"/>
                    </a:cubicBezTo>
                    <a:cubicBezTo>
                      <a:pt x="15956" y="893"/>
                      <a:pt x="16046" y="891"/>
                      <a:pt x="16136" y="891"/>
                    </a:cubicBezTo>
                    <a:cubicBezTo>
                      <a:pt x="16591" y="891"/>
                      <a:pt x="17044" y="940"/>
                      <a:pt x="17486" y="1043"/>
                    </a:cubicBezTo>
                    <a:cubicBezTo>
                      <a:pt x="17616" y="1073"/>
                      <a:pt x="17747" y="1104"/>
                      <a:pt x="17877" y="1143"/>
                    </a:cubicBezTo>
                    <a:lnTo>
                      <a:pt x="18261" y="1281"/>
                    </a:lnTo>
                    <a:lnTo>
                      <a:pt x="18453" y="1342"/>
                    </a:lnTo>
                    <a:cubicBezTo>
                      <a:pt x="18514" y="1365"/>
                      <a:pt x="18576" y="1396"/>
                      <a:pt x="18637" y="1427"/>
                    </a:cubicBezTo>
                    <a:lnTo>
                      <a:pt x="19013" y="1588"/>
                    </a:lnTo>
                    <a:cubicBezTo>
                      <a:pt x="19497" y="1833"/>
                      <a:pt x="19942" y="2140"/>
                      <a:pt x="20356" y="2493"/>
                    </a:cubicBezTo>
                    <a:cubicBezTo>
                      <a:pt x="20756" y="2854"/>
                      <a:pt x="21116" y="3261"/>
                      <a:pt x="21416" y="3714"/>
                    </a:cubicBezTo>
                    <a:cubicBezTo>
                      <a:pt x="21715" y="4159"/>
                      <a:pt x="21953" y="4643"/>
                      <a:pt x="22114" y="5157"/>
                    </a:cubicBezTo>
                    <a:cubicBezTo>
                      <a:pt x="22122" y="5195"/>
                      <a:pt x="22160" y="5218"/>
                      <a:pt x="22191" y="5226"/>
                    </a:cubicBezTo>
                    <a:cubicBezTo>
                      <a:pt x="22644" y="5241"/>
                      <a:pt x="23089" y="5326"/>
                      <a:pt x="23519" y="5479"/>
                    </a:cubicBezTo>
                    <a:cubicBezTo>
                      <a:pt x="23726" y="5556"/>
                      <a:pt x="23933" y="5656"/>
                      <a:pt x="24118" y="5771"/>
                    </a:cubicBezTo>
                    <a:cubicBezTo>
                      <a:pt x="24309" y="5894"/>
                      <a:pt x="24486" y="6032"/>
                      <a:pt x="24647" y="6185"/>
                    </a:cubicBezTo>
                    <a:cubicBezTo>
                      <a:pt x="24962" y="6508"/>
                      <a:pt x="25215" y="6892"/>
                      <a:pt x="25384" y="7306"/>
                    </a:cubicBezTo>
                    <a:cubicBezTo>
                      <a:pt x="25553" y="7728"/>
                      <a:pt x="25653" y="8173"/>
                      <a:pt x="25683" y="8626"/>
                    </a:cubicBezTo>
                    <a:lnTo>
                      <a:pt x="25676" y="8619"/>
                    </a:lnTo>
                    <a:lnTo>
                      <a:pt x="25676" y="8619"/>
                    </a:lnTo>
                    <a:cubicBezTo>
                      <a:pt x="25676" y="8649"/>
                      <a:pt x="25699" y="8672"/>
                      <a:pt x="25729" y="8672"/>
                    </a:cubicBezTo>
                    <a:cubicBezTo>
                      <a:pt x="25760" y="8672"/>
                      <a:pt x="25783" y="8649"/>
                      <a:pt x="25783" y="8619"/>
                    </a:cubicBezTo>
                    <a:cubicBezTo>
                      <a:pt x="25768" y="8150"/>
                      <a:pt x="25676" y="7690"/>
                      <a:pt x="25507" y="7252"/>
                    </a:cubicBezTo>
                    <a:cubicBezTo>
                      <a:pt x="25338" y="6815"/>
                      <a:pt x="25077" y="6408"/>
                      <a:pt x="24747" y="6070"/>
                    </a:cubicBezTo>
                    <a:cubicBezTo>
                      <a:pt x="24586" y="5909"/>
                      <a:pt x="24402" y="5756"/>
                      <a:pt x="24202" y="5633"/>
                    </a:cubicBezTo>
                    <a:cubicBezTo>
                      <a:pt x="24002" y="5502"/>
                      <a:pt x="23788" y="5403"/>
                      <a:pt x="23573" y="5318"/>
                    </a:cubicBezTo>
                    <a:cubicBezTo>
                      <a:pt x="23149" y="5165"/>
                      <a:pt x="22711" y="5074"/>
                      <a:pt x="22265" y="5046"/>
                    </a:cubicBezTo>
                    <a:lnTo>
                      <a:pt x="22265" y="5046"/>
                    </a:lnTo>
                    <a:cubicBezTo>
                      <a:pt x="22105" y="4530"/>
                      <a:pt x="21872" y="4043"/>
                      <a:pt x="21562" y="3599"/>
                    </a:cubicBezTo>
                    <a:cubicBezTo>
                      <a:pt x="21255" y="3138"/>
                      <a:pt x="20886" y="2716"/>
                      <a:pt x="20464" y="2348"/>
                    </a:cubicBezTo>
                    <a:cubicBezTo>
                      <a:pt x="20042" y="1995"/>
                      <a:pt x="19574" y="1688"/>
                      <a:pt x="19075" y="1434"/>
                    </a:cubicBezTo>
                    <a:lnTo>
                      <a:pt x="18691" y="1273"/>
                    </a:lnTo>
                    <a:cubicBezTo>
                      <a:pt x="18622" y="1242"/>
                      <a:pt x="18560" y="1219"/>
                      <a:pt x="18499" y="1189"/>
                    </a:cubicBezTo>
                    <a:lnTo>
                      <a:pt x="18299" y="1127"/>
                    </a:lnTo>
                    <a:lnTo>
                      <a:pt x="17900" y="997"/>
                    </a:lnTo>
                    <a:cubicBezTo>
                      <a:pt x="17770" y="958"/>
                      <a:pt x="17632" y="928"/>
                      <a:pt x="17501" y="889"/>
                    </a:cubicBezTo>
                    <a:cubicBezTo>
                      <a:pt x="17046" y="787"/>
                      <a:pt x="16586" y="738"/>
                      <a:pt x="16120" y="738"/>
                    </a:cubicBezTo>
                    <a:cubicBezTo>
                      <a:pt x="16028" y="738"/>
                      <a:pt x="15936" y="740"/>
                      <a:pt x="15843" y="743"/>
                    </a:cubicBezTo>
                    <a:cubicBezTo>
                      <a:pt x="15567" y="759"/>
                      <a:pt x="15291" y="797"/>
                      <a:pt x="15014" y="851"/>
                    </a:cubicBezTo>
                    <a:cubicBezTo>
                      <a:pt x="14884" y="874"/>
                      <a:pt x="14746" y="905"/>
                      <a:pt x="14615" y="951"/>
                    </a:cubicBezTo>
                    <a:cubicBezTo>
                      <a:pt x="14477" y="989"/>
                      <a:pt x="14346" y="1027"/>
                      <a:pt x="14216" y="1073"/>
                    </a:cubicBezTo>
                    <a:cubicBezTo>
                      <a:pt x="13686" y="1265"/>
                      <a:pt x="13195" y="1526"/>
                      <a:pt x="12735" y="1849"/>
                    </a:cubicBezTo>
                    <a:cubicBezTo>
                      <a:pt x="12369" y="2110"/>
                      <a:pt x="12033" y="2411"/>
                      <a:pt x="11737" y="2742"/>
                    </a:cubicBezTo>
                    <a:lnTo>
                      <a:pt x="11737" y="2742"/>
                    </a:lnTo>
                    <a:cubicBezTo>
                      <a:pt x="11737" y="2741"/>
                      <a:pt x="11737" y="2740"/>
                      <a:pt x="11737" y="2739"/>
                    </a:cubicBezTo>
                    <a:cubicBezTo>
                      <a:pt x="11714" y="2624"/>
                      <a:pt x="11691" y="2517"/>
                      <a:pt x="11645" y="2401"/>
                    </a:cubicBezTo>
                    <a:cubicBezTo>
                      <a:pt x="11629" y="2348"/>
                      <a:pt x="11614" y="2294"/>
                      <a:pt x="11583" y="2240"/>
                    </a:cubicBezTo>
                    <a:cubicBezTo>
                      <a:pt x="11560" y="2186"/>
                      <a:pt x="11545" y="2133"/>
                      <a:pt x="11514" y="2079"/>
                    </a:cubicBezTo>
                    <a:cubicBezTo>
                      <a:pt x="11460" y="1979"/>
                      <a:pt x="11407" y="1879"/>
                      <a:pt x="11338" y="1787"/>
                    </a:cubicBezTo>
                    <a:cubicBezTo>
                      <a:pt x="11077" y="1411"/>
                      <a:pt x="10739" y="1089"/>
                      <a:pt x="10347" y="851"/>
                    </a:cubicBezTo>
                    <a:lnTo>
                      <a:pt x="10056" y="674"/>
                    </a:lnTo>
                    <a:cubicBezTo>
                      <a:pt x="9956" y="621"/>
                      <a:pt x="9848" y="582"/>
                      <a:pt x="9756" y="536"/>
                    </a:cubicBezTo>
                    <a:lnTo>
                      <a:pt x="9603" y="467"/>
                    </a:lnTo>
                    <a:cubicBezTo>
                      <a:pt x="9549" y="444"/>
                      <a:pt x="9495" y="429"/>
                      <a:pt x="9442" y="406"/>
                    </a:cubicBezTo>
                    <a:lnTo>
                      <a:pt x="9127" y="298"/>
                    </a:lnTo>
                    <a:cubicBezTo>
                      <a:pt x="8912" y="229"/>
                      <a:pt x="8697" y="175"/>
                      <a:pt x="8482" y="122"/>
                    </a:cubicBezTo>
                    <a:cubicBezTo>
                      <a:pt x="8260" y="76"/>
                      <a:pt x="8037" y="45"/>
                      <a:pt x="7814" y="22"/>
                    </a:cubicBezTo>
                    <a:cubicBezTo>
                      <a:pt x="7619" y="8"/>
                      <a:pt x="7424" y="0"/>
                      <a:pt x="7229"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5366578" y="2857328"/>
                <a:ext cx="29328" cy="23664"/>
              </a:xfrm>
              <a:custGeom>
                <a:avLst/>
                <a:gdLst/>
                <a:ahLst/>
                <a:cxnLst/>
                <a:rect l="l" t="t" r="r" b="b"/>
                <a:pathLst>
                  <a:path w="435" h="351" extrusionOk="0">
                    <a:moveTo>
                      <a:pt x="301" y="0"/>
                    </a:moveTo>
                    <a:cubicBezTo>
                      <a:pt x="281" y="0"/>
                      <a:pt x="260" y="6"/>
                      <a:pt x="239" y="19"/>
                    </a:cubicBezTo>
                    <a:cubicBezTo>
                      <a:pt x="200" y="42"/>
                      <a:pt x="177" y="73"/>
                      <a:pt x="146" y="96"/>
                    </a:cubicBezTo>
                    <a:cubicBezTo>
                      <a:pt x="108" y="111"/>
                      <a:pt x="77" y="142"/>
                      <a:pt x="62" y="173"/>
                    </a:cubicBezTo>
                    <a:cubicBezTo>
                      <a:pt x="1" y="219"/>
                      <a:pt x="39" y="303"/>
                      <a:pt x="100" y="326"/>
                    </a:cubicBezTo>
                    <a:cubicBezTo>
                      <a:pt x="125" y="343"/>
                      <a:pt x="154" y="350"/>
                      <a:pt x="183" y="350"/>
                    </a:cubicBezTo>
                    <a:cubicBezTo>
                      <a:pt x="290" y="350"/>
                      <a:pt x="411" y="254"/>
                      <a:pt x="423" y="157"/>
                    </a:cubicBezTo>
                    <a:cubicBezTo>
                      <a:pt x="435" y="79"/>
                      <a:pt x="376" y="0"/>
                      <a:pt x="301"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5359836" y="2889285"/>
                <a:ext cx="31350" cy="25957"/>
              </a:xfrm>
              <a:custGeom>
                <a:avLst/>
                <a:gdLst/>
                <a:ahLst/>
                <a:cxnLst/>
                <a:rect l="l" t="t" r="r" b="b"/>
                <a:pathLst>
                  <a:path w="465" h="385" extrusionOk="0">
                    <a:moveTo>
                      <a:pt x="355" y="0"/>
                    </a:moveTo>
                    <a:cubicBezTo>
                      <a:pt x="345" y="0"/>
                      <a:pt x="334" y="2"/>
                      <a:pt x="323" y="6"/>
                    </a:cubicBezTo>
                    <a:cubicBezTo>
                      <a:pt x="193" y="59"/>
                      <a:pt x="93" y="159"/>
                      <a:pt x="32" y="274"/>
                    </a:cubicBezTo>
                    <a:cubicBezTo>
                      <a:pt x="0" y="324"/>
                      <a:pt x="45" y="385"/>
                      <a:pt x="96" y="385"/>
                    </a:cubicBezTo>
                    <a:cubicBezTo>
                      <a:pt x="108" y="385"/>
                      <a:pt x="120" y="381"/>
                      <a:pt x="131" y="374"/>
                    </a:cubicBezTo>
                    <a:cubicBezTo>
                      <a:pt x="239" y="313"/>
                      <a:pt x="377" y="274"/>
                      <a:pt x="431" y="152"/>
                    </a:cubicBezTo>
                    <a:cubicBezTo>
                      <a:pt x="464" y="91"/>
                      <a:pt x="427" y="0"/>
                      <a:pt x="355"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1"/>
            <p:cNvSpPr txBox="1"/>
            <p:nvPr/>
          </p:nvSpPr>
          <p:spPr>
            <a:xfrm>
              <a:off x="3841972" y="1488563"/>
              <a:ext cx="14601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Fira Sans Extra Condensed Medium"/>
                  <a:ea typeface="Fira Sans Extra Condensed Medium"/>
                  <a:cs typeface="Fira Sans Extra Condensed Medium"/>
                  <a:sym typeface="Fira Sans Extra Condensed Medium"/>
                </a:rPr>
                <a:t>Thank You!</a:t>
              </a:r>
              <a:endParaRPr sz="3600" dirty="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20AB1B7-9F7E-98F9-7A40-051FDD5D8E3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47D8C7A-B5ED-830E-3BE5-9A6995298F10}"/>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Persistent Volumes (PVs)</a:t>
            </a:r>
          </a:p>
        </p:txBody>
      </p:sp>
      <p:sp>
        <p:nvSpPr>
          <p:cNvPr id="3" name="TextBox 2">
            <a:extLst>
              <a:ext uri="{FF2B5EF4-FFF2-40B4-BE49-F238E27FC236}">
                <a16:creationId xmlns:a16="http://schemas.microsoft.com/office/drawing/2014/main" id="{ED962801-9211-9081-CBDD-FA4685B0B433}"/>
              </a:ext>
            </a:extLst>
          </p:cNvPr>
          <p:cNvSpPr txBox="1"/>
          <p:nvPr/>
        </p:nvSpPr>
        <p:spPr>
          <a:xfrm>
            <a:off x="411249" y="817424"/>
            <a:ext cx="8321502" cy="1754326"/>
          </a:xfrm>
          <a:prstGeom prst="rect">
            <a:avLst/>
          </a:prstGeom>
          <a:noFill/>
        </p:spPr>
        <p:txBody>
          <a:bodyPr wrap="square" rtlCol="0">
            <a:spAutoFit/>
          </a:bodyPr>
          <a:lstStyle/>
          <a:p>
            <a:pPr marL="171450" indent="-1714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Access Modes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PVs have different access modes that determine how they can be accessed: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ReadWriteOnce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(RWO)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single node can read and write to the volume.</a:t>
            </a: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ReadOnlyMany</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(ROX)</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Multiple nodes can read from the volume simultaneously, but writing is not allowed.</a:t>
            </a: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ReadWriteMany</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(RWX)</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Multiple nodes can read and write to the volume simultaneously.</a:t>
            </a: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Modes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PVs support two volume modes:</a:t>
            </a: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Filesystem 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default mode where the volume is mounted with a file system.</a:t>
            </a:r>
          </a:p>
          <a:p>
            <a:pPr marL="171450" indent="-171450">
              <a:buFont typeface="Arial" panose="020B0604020202020204" pitchFamily="34" charset="0"/>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Block 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Provides raw block storage, allowing applications to access the volume without a file system, which can improve performance for certain workloads.</a:t>
            </a:r>
          </a:p>
        </p:txBody>
      </p:sp>
    </p:spTree>
    <p:extLst>
      <p:ext uri="{BB962C8B-B14F-4D97-AF65-F5344CB8AC3E}">
        <p14:creationId xmlns:p14="http://schemas.microsoft.com/office/powerpoint/2010/main" val="403533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46A26EE-17CD-C25E-B714-192B1468F43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140FE7-C83C-9F36-494D-7B1BA3032C9E}"/>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Persistent Volume Claims (PVCs)</a:t>
            </a:r>
          </a:p>
        </p:txBody>
      </p:sp>
      <p:sp>
        <p:nvSpPr>
          <p:cNvPr id="3" name="TextBox 2">
            <a:extLst>
              <a:ext uri="{FF2B5EF4-FFF2-40B4-BE49-F238E27FC236}">
                <a16:creationId xmlns:a16="http://schemas.microsoft.com/office/drawing/2014/main" id="{74E0E109-B4A1-09C5-2941-432711D57653}"/>
              </a:ext>
            </a:extLst>
          </p:cNvPr>
          <p:cNvSpPr txBox="1"/>
          <p:nvPr/>
        </p:nvSpPr>
        <p:spPr>
          <a:xfrm>
            <a:off x="479251" y="1163781"/>
            <a:ext cx="8185497" cy="2677656"/>
          </a:xfrm>
          <a:prstGeom prst="rect">
            <a:avLst/>
          </a:prstGeom>
          <a:noFill/>
        </p:spPr>
        <p:txBody>
          <a:bodyPr wrap="square" rtlCol="0">
            <a:spAutoFit/>
          </a:bodyPr>
          <a:lstStyle/>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 PVC is a request made by an application for a specific amount of persistent storage. PVCs abstract the complexity of storage provisioning, allowing developers to specify storage requirements without knowing the details of the underlying storage infrastructure.</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 PVC belongs to a specific namespace, but multiple pods within that namespace can share the PVC, allowing data sharing across different pods. However, PVCs cannot be shared across different namespaces.</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When a PVC is created, Kubernetes attempts to match it with a suitable PV that meets the requested storage size, access mode, and storage class. If no suitable PV exists, the PVC remains unbound until a compatible PV is available or created dynamically.</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Developers add persistent volumes to their applications by using PVCs. They can be defined within a Kubernetes manifest or created using commands like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set volumes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Once bound to a PV, the PVC cannot be reused by another pod until it’s released.</a:t>
            </a:r>
          </a:p>
        </p:txBody>
      </p:sp>
    </p:spTree>
    <p:extLst>
      <p:ext uri="{BB962C8B-B14F-4D97-AF65-F5344CB8AC3E}">
        <p14:creationId xmlns:p14="http://schemas.microsoft.com/office/powerpoint/2010/main" val="83605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7E18752-B3DA-73B7-6839-C5B42DDEE5C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D716CC5-3F6C-784D-E334-5BE409CB388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Volume Modes and Reclaim Policies</a:t>
            </a:r>
          </a:p>
        </p:txBody>
      </p:sp>
      <p:sp>
        <p:nvSpPr>
          <p:cNvPr id="3" name="TextBox 2">
            <a:extLst>
              <a:ext uri="{FF2B5EF4-FFF2-40B4-BE49-F238E27FC236}">
                <a16:creationId xmlns:a16="http://schemas.microsoft.com/office/drawing/2014/main" id="{5CDC2032-1B2D-8A5C-EF4A-E01A52608F79}"/>
              </a:ext>
            </a:extLst>
          </p:cNvPr>
          <p:cNvSpPr txBox="1"/>
          <p:nvPr/>
        </p:nvSpPr>
        <p:spPr>
          <a:xfrm>
            <a:off x="516194" y="737420"/>
            <a:ext cx="8030496" cy="2862322"/>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Volume Modes:</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supports two volume modes: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Filesystem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default mode, where the PV is mounted with a file system. It’s suitable for applications that need standard file I/O operations.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Block</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Offers raw storage without a file system, providing performance benefits for applications that implement their own storage management or require direct disk access. The block mode is specified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volumeMode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Block in the PV and PVC manifest.</a:t>
            </a:r>
          </a:p>
          <a:p>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Reclaim Policies: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Retain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Keeps the PV available after a PVC is deleted, allowing for manual reclamation of the resource. This option is ideal when you need to preserve the data for manual intervention.</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Delete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Automatically deletes the PV and the associated storage resource in the external infrastructure when the PVC is deleted. This ensures that storage is released and not left unused.</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58418045"/>
      </p:ext>
    </p:extLst>
  </p:cSld>
  <p:clrMapOvr>
    <a:masterClrMapping/>
  </p:clrMapOvr>
</p:sld>
</file>

<file path=ppt/theme/theme1.xml><?xml version="1.0" encoding="utf-8"?>
<a:theme xmlns:a="http://schemas.openxmlformats.org/drawingml/2006/main" name="Doodle Clouds Infographics by Slidesgo">
  <a:themeElements>
    <a:clrScheme name="Simple Light">
      <a:dk1>
        <a:srgbClr val="000000"/>
      </a:dk1>
      <a:lt1>
        <a:srgbClr val="FFFFFF"/>
      </a:lt1>
      <a:dk2>
        <a:srgbClr val="000000"/>
      </a:dk2>
      <a:lt2>
        <a:srgbClr val="B1B5BE"/>
      </a:lt2>
      <a:accent1>
        <a:srgbClr val="A480FF"/>
      </a:accent1>
      <a:accent2>
        <a:srgbClr val="2B04E8"/>
      </a:accent2>
      <a:accent3>
        <a:srgbClr val="8B09FF"/>
      </a:accent3>
      <a:accent4>
        <a:srgbClr val="3B75FF"/>
      </a:accent4>
      <a:accent5>
        <a:srgbClr val="684AFF"/>
      </a:accent5>
      <a:accent6>
        <a:srgbClr val="BEB1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2666</TotalTime>
  <Words>8136</Words>
  <Application>Microsoft Macintosh PowerPoint</Application>
  <PresentationFormat>On-screen Show (16:9)</PresentationFormat>
  <Paragraphs>386</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Courier New</vt:lpstr>
      <vt:lpstr>Fira Sans Extra Condensed Medium</vt:lpstr>
      <vt:lpstr>Roboto</vt:lpstr>
      <vt:lpstr>Arial</vt:lpstr>
      <vt:lpstr>Fira Sans Extra Condensed SemiBold</vt:lpstr>
      <vt:lpstr>Doodle Clouds Infographics by Slidesgo</vt:lpstr>
      <vt:lpstr>5. Manage Storage for Application Configuration Data</vt:lpstr>
      <vt:lpstr>Externalize the Configuration of Applications </vt:lpstr>
      <vt:lpstr>Externalize the Configuration of Applications </vt:lpstr>
      <vt:lpstr>Externalize the Configuration of Applications </vt:lpstr>
      <vt:lpstr>Configuration Maps</vt:lpstr>
      <vt:lpstr>Persistent Volumes (PVs)</vt:lpstr>
      <vt:lpstr>Persistent Volumes (PVs)</vt:lpstr>
      <vt:lpstr>Persistent Volume Claims (PVCs)</vt:lpstr>
      <vt:lpstr>Volume Modes and Reclaim Policies</vt:lpstr>
      <vt:lpstr>Dynamic Provisioning and PVC Lifecycles</vt:lpstr>
      <vt:lpstr>Storage Classes</vt:lpstr>
      <vt:lpstr>Storage Class</vt:lpstr>
      <vt:lpstr>Using Services</vt:lpstr>
      <vt:lpstr>Stateful Sets</vt:lpstr>
      <vt:lpstr>Overview of Deployment in OpenShift</vt:lpstr>
      <vt:lpstr>Service Overview in OpenShift</vt:lpstr>
      <vt:lpstr>Route Overview in OpenShift</vt:lpstr>
      <vt:lpstr>Test Page Explanation</vt:lpstr>
      <vt:lpstr>ConfigMap Overview In OpenShift</vt:lpstr>
      <vt:lpstr>Web Page Verification of  Deployed App</vt:lpstr>
      <vt:lpstr>Accessing Image Content from OpenShift Deployment</vt:lpstr>
      <vt:lpstr>Command for mounting ConfigMap to Deployment: oc set volume</vt:lpstr>
      <vt:lpstr>Command for checking status for deployment and pod </vt:lpstr>
      <vt:lpstr>Command for checking storage classes: oc get storageclasses</vt:lpstr>
      <vt:lpstr>Command for creating and configuring MySQL Deployment: oc create, oc set env, oc expose </vt:lpstr>
      <vt:lpstr>Command for inspecting deployment configuration for MySQL: oc get </vt:lpstr>
      <vt:lpstr>Command for attaching persistent storage to a deployment</vt:lpstr>
      <vt:lpstr>Command for verifying volume mount and pvc in deployment</vt:lpstr>
      <vt:lpstr>Command for configuring database initialization using configMap </vt:lpstr>
      <vt:lpstr>Command for verifying and removing Initialization Script in Pod</vt:lpstr>
      <vt:lpstr>Command for querying data from MySQL Pod </vt:lpstr>
      <vt:lpstr>Command for recreating MySQL Deployment with persistent storage  </vt:lpstr>
      <vt:lpstr>Command for querying data and cleaning up resources </vt:lpstr>
      <vt:lpstr>Command for viewing and describing storage classes</vt:lpstr>
      <vt:lpstr>Command for creating configuring, and exposing MySQL Deployment</vt:lpstr>
      <vt:lpstr>Command for attaching persistent Volume to deployment</vt:lpstr>
      <vt:lpstr>Command for describing PersistentVolumeClaim details</vt:lpstr>
      <vt:lpstr>Command for inspecting job template using YAML: oc get job</vt:lpstr>
      <vt:lpstr>Command for deleting resources and pvc</vt:lpstr>
      <vt:lpstr>PVC configuration for nfs storage</vt:lpstr>
      <vt:lpstr>Command for describing a PVC</vt:lpstr>
      <vt:lpstr>Command for creating and exposing deployment</vt:lpstr>
      <vt:lpstr>Command for exposing and testing a service</vt:lpstr>
      <vt:lpstr>Command for configuring volumes and exposing deployments</vt:lpstr>
      <vt:lpstr>Command for adding a volume to a deployment</vt:lpstr>
      <vt:lpstr>Web application interface for data entry </vt:lpstr>
      <vt:lpstr>Commands for creating a deployment </vt:lpstr>
      <vt:lpstr>Commands for adding PVC to deployment</vt:lpstr>
      <vt:lpstr>Command for modifying and accessing file in a running pod</vt:lpstr>
      <vt:lpstr>Command for scaling deployment</vt:lpstr>
      <vt:lpstr>Command for verifying data consistency across scaled pods</vt:lpstr>
      <vt:lpstr>Command for creating and verifying a statefulset </vt:lpstr>
      <vt:lpstr>Commands for executing MySQL Commands in Pods</vt:lpstr>
      <vt:lpstr>Commands for verifying PVC and database tables</vt:lpstr>
      <vt:lpstr>Commands for deleting and recovering a pod </vt:lpstr>
      <vt:lpstr>Commands for creating secrets and configmaps </vt:lpstr>
      <vt:lpstr>Commands for creating a deployment and injecting secrets as env variables</vt:lpstr>
      <vt:lpstr>Commands for attaching  PVC to a deployment </vt:lpstr>
      <vt:lpstr>Commands for mounting a configMap as a volume in deployment</vt:lpstr>
      <vt:lpstr>Commands for creating, scaling and exposing deployment</vt:lpstr>
      <vt:lpstr>Commands for verifying pod status and accessing data</vt:lpstr>
      <vt:lpstr>Commands for adding a pvc to a deployment</vt:lpstr>
      <vt:lpstr>Commands for copying and verifying file transferring in pods</vt:lpstr>
      <vt:lpstr>Commands for removing a volume from a deployment</vt:lpstr>
      <vt:lpstr>Commands for adding and verifying persistent volume in deployment</vt:lpstr>
      <vt:lpstr>Commands for importing data into MySQL from a mounted volume</vt:lpstr>
      <vt:lpstr>Displaying data from a database in a web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Disha Negi</cp:lastModifiedBy>
  <cp:revision>27</cp:revision>
  <dcterms:modified xsi:type="dcterms:W3CDTF">2024-09-23T22:45:33Z</dcterms:modified>
</cp:coreProperties>
</file>